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tesso, Nancy" initials="SN" lastIdx="3" clrIdx="0">
    <p:extLst>
      <p:ext uri="{19B8F6BF-5375-455C-9EA6-DF929625EA0E}">
        <p15:presenceInfo xmlns:p15="http://schemas.microsoft.com/office/powerpoint/2012/main" userId="S::santesna@mcmaster.ca::a651ddba-86ef-4323-b554-70d800cff8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2D91"/>
    <a:srgbClr val="000000"/>
    <a:srgbClr val="002D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430D0E-4B56-416E-BE59-3FD5D743A505}" type="datetimeFigureOut">
              <a:rPr lang="en-GB" smtClean="0"/>
              <a:t>01/04/2022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2847272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430D0E-4B56-416E-BE59-3FD5D743A505}" type="datetimeFigureOut">
              <a:rPr lang="en-GB" smtClean="0"/>
              <a:t>01/04/2022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3032760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430D0E-4B56-416E-BE59-3FD5D743A505}" type="datetimeFigureOut">
              <a:rPr lang="en-GB" smtClean="0"/>
              <a:t>01/04/2022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262246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430D0E-4B56-416E-BE59-3FD5D743A505}" type="datetimeFigureOut">
              <a:rPr lang="en-GB" smtClean="0"/>
              <a:t>01/04/2022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1246528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430D0E-4B56-416E-BE59-3FD5D743A505}" type="datetimeFigureOut">
              <a:rPr lang="en-GB" smtClean="0"/>
              <a:t>01/04/2022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1896675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430D0E-4B56-416E-BE59-3FD5D743A505}" type="datetimeFigureOut">
              <a:rPr lang="en-GB" smtClean="0"/>
              <a:t>01/04/2022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248603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430D0E-4B56-416E-BE59-3FD5D743A505}" type="datetimeFigureOut">
              <a:rPr lang="en-GB" smtClean="0"/>
              <a:t>01/04/2022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751863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430D0E-4B56-416E-BE59-3FD5D743A505}" type="datetimeFigureOut">
              <a:rPr lang="en-GB" smtClean="0"/>
              <a:t>01/04/2022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3489183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30D0E-4B56-416E-BE59-3FD5D743A505}" type="datetimeFigureOut">
              <a:rPr lang="en-GB" smtClean="0"/>
              <a:t>01/04/2022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367954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430D0E-4B56-416E-BE59-3FD5D743A505}" type="datetimeFigureOut">
              <a:rPr lang="en-GB" smtClean="0"/>
              <a:t>01/04/2022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956944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430D0E-4B56-416E-BE59-3FD5D743A505}" type="datetimeFigureOut">
              <a:rPr lang="en-GB" smtClean="0"/>
              <a:t>01/04/2022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588821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30D0E-4B56-416E-BE59-3FD5D743A505}" type="datetimeFigureOut">
              <a:rPr lang="en-GB" smtClean="0"/>
              <a:t>01/04/2022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31FA2-4F3A-405E-8879-0C39C1836E65}" type="slidenum">
              <a:rPr lang="en-GB" smtClean="0"/>
              <a:t>‹#›</a:t>
            </a:fld>
            <a:endParaRPr lang="en-GB"/>
          </a:p>
        </p:txBody>
      </p:sp>
    </p:spTree>
    <p:extLst>
      <p:ext uri="{BB962C8B-B14F-4D97-AF65-F5344CB8AC3E}">
        <p14:creationId xmlns:p14="http://schemas.microsoft.com/office/powerpoint/2010/main" val="7437254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CD8F2400-DC05-4541-95B0-AE47D88DFAE3}"/>
              </a:ext>
            </a:extLst>
          </p:cNvPr>
          <p:cNvSpPr txBox="1"/>
          <p:nvPr/>
        </p:nvSpPr>
        <p:spPr>
          <a:xfrm>
            <a:off x="166591" y="5669940"/>
            <a:ext cx="6581114" cy="1292662"/>
          </a:xfrm>
          <a:prstGeom prst="rect">
            <a:avLst/>
          </a:prstGeom>
          <a:solidFill>
            <a:schemeClr val="bg1">
              <a:lumMod val="95000"/>
            </a:schemeClr>
          </a:solidFill>
        </p:spPr>
        <p:txBody>
          <a:bodyPr wrap="square" rtlCol="0">
            <a:spAutoFit/>
          </a:bodyPr>
          <a:lstStyle/>
          <a:p>
            <a:r>
              <a:rPr lang="hr-HR" sz="1400" b="1" dirty="0">
                <a:latin typeface="Source Sans Pro" panose="020B0503030403020204" pitchFamily="34" charset="0"/>
                <a:ea typeface="Source Sans Pro" panose="020B0503030403020204" pitchFamily="34" charset="0"/>
              </a:rPr>
              <a:t>Data collection</a:t>
            </a:r>
          </a:p>
          <a:p>
            <a:endParaRPr lang="hr-HR" sz="800" b="1" dirty="0">
              <a:latin typeface="Source Sans Pro" panose="020B0503030403020204" pitchFamily="34" charset="0"/>
              <a:ea typeface="Source Sans Pro" panose="020B0503030403020204" pitchFamily="34" charset="0"/>
            </a:endParaRPr>
          </a:p>
          <a:p>
            <a:r>
              <a:rPr lang="en-GB" sz="1400" dirty="0">
                <a:latin typeface="Source Sans Pro" panose="020B0503030403020204" pitchFamily="34" charset="0"/>
                <a:ea typeface="Source Sans Pro" panose="020B0503030403020204" pitchFamily="34" charset="0"/>
              </a:rPr>
              <a:t>Two authors independently assessed trial quality and extracted data. We contacted study authors for additional information. We collected adverse effects information from the trials and assessed the certainty of evidence for key outcomes using GRADE.</a:t>
            </a:r>
          </a:p>
        </p:txBody>
      </p:sp>
      <p:sp>
        <p:nvSpPr>
          <p:cNvPr id="7" name="TextBox 6">
            <a:extLst>
              <a:ext uri="{FF2B5EF4-FFF2-40B4-BE49-F238E27FC236}">
                <a16:creationId xmlns:a16="http://schemas.microsoft.com/office/drawing/2014/main" id="{90A0A44F-9D47-4F07-97D8-3BD9D2EB8A32}"/>
              </a:ext>
            </a:extLst>
          </p:cNvPr>
          <p:cNvSpPr txBox="1"/>
          <p:nvPr/>
        </p:nvSpPr>
        <p:spPr>
          <a:xfrm>
            <a:off x="7091875" y="922372"/>
            <a:ext cx="4890860" cy="954107"/>
          </a:xfrm>
          <a:custGeom>
            <a:avLst/>
            <a:gdLst>
              <a:gd name="connsiteX0" fmla="*/ 0 w 4890860"/>
              <a:gd name="connsiteY0" fmla="*/ 0 h 954107"/>
              <a:gd name="connsiteX1" fmla="*/ 600877 w 4890860"/>
              <a:gd name="connsiteY1" fmla="*/ 0 h 954107"/>
              <a:gd name="connsiteX2" fmla="*/ 1397389 w 4890860"/>
              <a:gd name="connsiteY2" fmla="*/ 0 h 954107"/>
              <a:gd name="connsiteX3" fmla="*/ 2096083 w 4890860"/>
              <a:gd name="connsiteY3" fmla="*/ 0 h 954107"/>
              <a:gd name="connsiteX4" fmla="*/ 2892594 w 4890860"/>
              <a:gd name="connsiteY4" fmla="*/ 0 h 954107"/>
              <a:gd name="connsiteX5" fmla="*/ 3689106 w 4890860"/>
              <a:gd name="connsiteY5" fmla="*/ 0 h 954107"/>
              <a:gd name="connsiteX6" fmla="*/ 4890860 w 4890860"/>
              <a:gd name="connsiteY6" fmla="*/ 0 h 954107"/>
              <a:gd name="connsiteX7" fmla="*/ 4890860 w 4890860"/>
              <a:gd name="connsiteY7" fmla="*/ 477054 h 954107"/>
              <a:gd name="connsiteX8" fmla="*/ 4890860 w 4890860"/>
              <a:gd name="connsiteY8" fmla="*/ 954107 h 954107"/>
              <a:gd name="connsiteX9" fmla="*/ 4192166 w 4890860"/>
              <a:gd name="connsiteY9" fmla="*/ 954107 h 954107"/>
              <a:gd name="connsiteX10" fmla="*/ 3444563 w 4890860"/>
              <a:gd name="connsiteY10" fmla="*/ 954107 h 954107"/>
              <a:gd name="connsiteX11" fmla="*/ 2843686 w 4890860"/>
              <a:gd name="connsiteY11" fmla="*/ 954107 h 954107"/>
              <a:gd name="connsiteX12" fmla="*/ 2242809 w 4890860"/>
              <a:gd name="connsiteY12" fmla="*/ 954107 h 954107"/>
              <a:gd name="connsiteX13" fmla="*/ 1593023 w 4890860"/>
              <a:gd name="connsiteY13" fmla="*/ 954107 h 954107"/>
              <a:gd name="connsiteX14" fmla="*/ 992146 w 4890860"/>
              <a:gd name="connsiteY14" fmla="*/ 954107 h 954107"/>
              <a:gd name="connsiteX15" fmla="*/ 0 w 4890860"/>
              <a:gd name="connsiteY15" fmla="*/ 954107 h 954107"/>
              <a:gd name="connsiteX16" fmla="*/ 0 w 4890860"/>
              <a:gd name="connsiteY16" fmla="*/ 486595 h 954107"/>
              <a:gd name="connsiteX17" fmla="*/ 0 w 4890860"/>
              <a:gd name="connsiteY17" fmla="*/ 0 h 95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890860" h="954107" extrusionOk="0">
                <a:moveTo>
                  <a:pt x="0" y="0"/>
                </a:moveTo>
                <a:cubicBezTo>
                  <a:pt x="155337" y="572"/>
                  <a:pt x="461823" y="-13997"/>
                  <a:pt x="600877" y="0"/>
                </a:cubicBezTo>
                <a:cubicBezTo>
                  <a:pt x="739931" y="13997"/>
                  <a:pt x="1050488" y="11565"/>
                  <a:pt x="1397389" y="0"/>
                </a:cubicBezTo>
                <a:cubicBezTo>
                  <a:pt x="1744290" y="-11565"/>
                  <a:pt x="1915710" y="33229"/>
                  <a:pt x="2096083" y="0"/>
                </a:cubicBezTo>
                <a:cubicBezTo>
                  <a:pt x="2276456" y="-33229"/>
                  <a:pt x="2681208" y="-24994"/>
                  <a:pt x="2892594" y="0"/>
                </a:cubicBezTo>
                <a:cubicBezTo>
                  <a:pt x="3103980" y="24994"/>
                  <a:pt x="3379377" y="19075"/>
                  <a:pt x="3689106" y="0"/>
                </a:cubicBezTo>
                <a:cubicBezTo>
                  <a:pt x="3998835" y="-19075"/>
                  <a:pt x="4294329" y="-42725"/>
                  <a:pt x="4890860" y="0"/>
                </a:cubicBezTo>
                <a:cubicBezTo>
                  <a:pt x="4883231" y="195578"/>
                  <a:pt x="4887463" y="262978"/>
                  <a:pt x="4890860" y="477054"/>
                </a:cubicBezTo>
                <a:cubicBezTo>
                  <a:pt x="4894257" y="691130"/>
                  <a:pt x="4895505" y="798478"/>
                  <a:pt x="4890860" y="954107"/>
                </a:cubicBezTo>
                <a:cubicBezTo>
                  <a:pt x="4628912" y="951282"/>
                  <a:pt x="4366823" y="943389"/>
                  <a:pt x="4192166" y="954107"/>
                </a:cubicBezTo>
                <a:cubicBezTo>
                  <a:pt x="4017509" y="964825"/>
                  <a:pt x="3764995" y="971607"/>
                  <a:pt x="3444563" y="954107"/>
                </a:cubicBezTo>
                <a:cubicBezTo>
                  <a:pt x="3124131" y="936607"/>
                  <a:pt x="2988351" y="956009"/>
                  <a:pt x="2843686" y="954107"/>
                </a:cubicBezTo>
                <a:cubicBezTo>
                  <a:pt x="2699021" y="952205"/>
                  <a:pt x="2371798" y="959817"/>
                  <a:pt x="2242809" y="954107"/>
                </a:cubicBezTo>
                <a:cubicBezTo>
                  <a:pt x="2113820" y="948397"/>
                  <a:pt x="1786003" y="956479"/>
                  <a:pt x="1593023" y="954107"/>
                </a:cubicBezTo>
                <a:cubicBezTo>
                  <a:pt x="1400043" y="951735"/>
                  <a:pt x="1184287" y="962191"/>
                  <a:pt x="992146" y="954107"/>
                </a:cubicBezTo>
                <a:cubicBezTo>
                  <a:pt x="800005" y="946023"/>
                  <a:pt x="276161" y="963388"/>
                  <a:pt x="0" y="954107"/>
                </a:cubicBezTo>
                <a:cubicBezTo>
                  <a:pt x="10314" y="805706"/>
                  <a:pt x="9564" y="676933"/>
                  <a:pt x="0" y="486595"/>
                </a:cubicBezTo>
                <a:cubicBezTo>
                  <a:pt x="-9564" y="296257"/>
                  <a:pt x="-11708" y="109512"/>
                  <a:pt x="0" y="0"/>
                </a:cubicBezTo>
                <a:close/>
              </a:path>
            </a:pathLst>
          </a:custGeom>
          <a:noFill/>
          <a:ln w="19050">
            <a:solidFill>
              <a:schemeClr val="tx1"/>
            </a:solidFill>
            <a:extLst>
              <a:ext uri="{C807C97D-BFC1-408E-A445-0C87EB9F89A2}">
                <ask:lineSketchStyleProps xmlns:ask="http://schemas.microsoft.com/office/drawing/2018/sketchyshapes" sd="1951131194">
                  <a:prstGeom prst="rect">
                    <a:avLst/>
                  </a:prstGeom>
                  <ask:type>
                    <ask:lineSketchFreehand/>
                  </ask:type>
                </ask:lineSketchStyleProps>
              </a:ext>
            </a:extLst>
          </a:ln>
        </p:spPr>
        <p:txBody>
          <a:bodyPr wrap="square" rtlCol="0">
            <a:spAutoFit/>
          </a:bodyPr>
          <a:lstStyle/>
          <a:p>
            <a:r>
              <a:rPr lang="en-US" sz="1400" dirty="0">
                <a:latin typeface="Book Antiqua" panose="02040602050305030304" pitchFamily="18" charset="0"/>
                <a:ea typeface="Source Sans Pro" panose="020B0503030403020204" pitchFamily="34" charset="0"/>
                <a:cs typeface="Times New Roman" panose="02020603050405020304" pitchFamily="18" charset="0"/>
              </a:rPr>
              <a:t>The </a:t>
            </a:r>
            <a:r>
              <a:rPr lang="en-US" sz="1400" b="1" dirty="0">
                <a:latin typeface="Book Antiqua" panose="02040602050305030304" pitchFamily="18" charset="0"/>
                <a:ea typeface="Source Sans Pro" panose="020B0503030403020204" pitchFamily="34" charset="0"/>
                <a:cs typeface="Times New Roman" panose="02020603050405020304" pitchFamily="18" charset="0"/>
              </a:rPr>
              <a:t>Background</a:t>
            </a:r>
            <a:r>
              <a:rPr lang="en-US" sz="1400" dirty="0">
                <a:latin typeface="Book Antiqua" panose="02040602050305030304" pitchFamily="18" charset="0"/>
                <a:ea typeface="Source Sans Pro" panose="020B0503030403020204" pitchFamily="34" charset="0"/>
                <a:cs typeface="Times New Roman" panose="02020603050405020304" pitchFamily="18" charset="0"/>
              </a:rPr>
              <a:t> should explain the context and rationale of the review in a couple of sentences. This is usually based on a problem, with a potential intervention or solution to the problem.</a:t>
            </a:r>
            <a:endParaRPr lang="en-GB" sz="1400" dirty="0">
              <a:latin typeface="Book Antiqua" panose="02040602050305030304" pitchFamily="18" charset="0"/>
              <a:ea typeface="Source Sans Pro" panose="020B050303040302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6165507F-F602-4363-9DF9-331A27C5037C}"/>
              </a:ext>
            </a:extLst>
          </p:cNvPr>
          <p:cNvSpPr txBox="1"/>
          <p:nvPr/>
        </p:nvSpPr>
        <p:spPr>
          <a:xfrm>
            <a:off x="7124132" y="1978921"/>
            <a:ext cx="4885898" cy="954107"/>
          </a:xfrm>
          <a:custGeom>
            <a:avLst/>
            <a:gdLst>
              <a:gd name="connsiteX0" fmla="*/ 0 w 4885898"/>
              <a:gd name="connsiteY0" fmla="*/ 0 h 954107"/>
              <a:gd name="connsiteX1" fmla="*/ 551408 w 4885898"/>
              <a:gd name="connsiteY1" fmla="*/ 0 h 954107"/>
              <a:gd name="connsiteX2" fmla="*/ 1200535 w 4885898"/>
              <a:gd name="connsiteY2" fmla="*/ 0 h 954107"/>
              <a:gd name="connsiteX3" fmla="*/ 1751943 w 4885898"/>
              <a:gd name="connsiteY3" fmla="*/ 0 h 954107"/>
              <a:gd name="connsiteX4" fmla="*/ 2401070 w 4885898"/>
              <a:gd name="connsiteY4" fmla="*/ 0 h 954107"/>
              <a:gd name="connsiteX5" fmla="*/ 3099055 w 4885898"/>
              <a:gd name="connsiteY5" fmla="*/ 0 h 954107"/>
              <a:gd name="connsiteX6" fmla="*/ 3797041 w 4885898"/>
              <a:gd name="connsiteY6" fmla="*/ 0 h 954107"/>
              <a:gd name="connsiteX7" fmla="*/ 4885898 w 4885898"/>
              <a:gd name="connsiteY7" fmla="*/ 0 h 954107"/>
              <a:gd name="connsiteX8" fmla="*/ 4885898 w 4885898"/>
              <a:gd name="connsiteY8" fmla="*/ 477054 h 954107"/>
              <a:gd name="connsiteX9" fmla="*/ 4885898 w 4885898"/>
              <a:gd name="connsiteY9" fmla="*/ 954107 h 954107"/>
              <a:gd name="connsiteX10" fmla="*/ 4187913 w 4885898"/>
              <a:gd name="connsiteY10" fmla="*/ 954107 h 954107"/>
              <a:gd name="connsiteX11" fmla="*/ 3587645 w 4885898"/>
              <a:gd name="connsiteY11" fmla="*/ 954107 h 954107"/>
              <a:gd name="connsiteX12" fmla="*/ 2987378 w 4885898"/>
              <a:gd name="connsiteY12" fmla="*/ 954107 h 954107"/>
              <a:gd name="connsiteX13" fmla="*/ 2338251 w 4885898"/>
              <a:gd name="connsiteY13" fmla="*/ 954107 h 954107"/>
              <a:gd name="connsiteX14" fmla="*/ 1542548 w 4885898"/>
              <a:gd name="connsiteY14" fmla="*/ 954107 h 954107"/>
              <a:gd name="connsiteX15" fmla="*/ 746844 w 4885898"/>
              <a:gd name="connsiteY15" fmla="*/ 954107 h 954107"/>
              <a:gd name="connsiteX16" fmla="*/ 0 w 4885898"/>
              <a:gd name="connsiteY16" fmla="*/ 954107 h 954107"/>
              <a:gd name="connsiteX17" fmla="*/ 0 w 4885898"/>
              <a:gd name="connsiteY17" fmla="*/ 505677 h 954107"/>
              <a:gd name="connsiteX18" fmla="*/ 0 w 4885898"/>
              <a:gd name="connsiteY18" fmla="*/ 0 h 95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885898" h="954107" extrusionOk="0">
                <a:moveTo>
                  <a:pt x="0" y="0"/>
                </a:moveTo>
                <a:cubicBezTo>
                  <a:pt x="115629" y="23936"/>
                  <a:pt x="425336" y="-14960"/>
                  <a:pt x="551408" y="0"/>
                </a:cubicBezTo>
                <a:cubicBezTo>
                  <a:pt x="677480" y="14960"/>
                  <a:pt x="880189" y="22197"/>
                  <a:pt x="1200535" y="0"/>
                </a:cubicBezTo>
                <a:cubicBezTo>
                  <a:pt x="1520881" y="-22197"/>
                  <a:pt x="1558222" y="9514"/>
                  <a:pt x="1751943" y="0"/>
                </a:cubicBezTo>
                <a:cubicBezTo>
                  <a:pt x="1945664" y="-9514"/>
                  <a:pt x="2108729" y="-21538"/>
                  <a:pt x="2401070" y="0"/>
                </a:cubicBezTo>
                <a:cubicBezTo>
                  <a:pt x="2693411" y="21538"/>
                  <a:pt x="2759020" y="228"/>
                  <a:pt x="3099055" y="0"/>
                </a:cubicBezTo>
                <a:cubicBezTo>
                  <a:pt x="3439090" y="-228"/>
                  <a:pt x="3474516" y="19582"/>
                  <a:pt x="3797041" y="0"/>
                </a:cubicBezTo>
                <a:cubicBezTo>
                  <a:pt x="4119566" y="-19582"/>
                  <a:pt x="4433752" y="4455"/>
                  <a:pt x="4885898" y="0"/>
                </a:cubicBezTo>
                <a:cubicBezTo>
                  <a:pt x="4871341" y="231562"/>
                  <a:pt x="4903639" y="329518"/>
                  <a:pt x="4885898" y="477054"/>
                </a:cubicBezTo>
                <a:cubicBezTo>
                  <a:pt x="4868157" y="624590"/>
                  <a:pt x="4900278" y="759484"/>
                  <a:pt x="4885898" y="954107"/>
                </a:cubicBezTo>
                <a:cubicBezTo>
                  <a:pt x="4688128" y="924796"/>
                  <a:pt x="4371604" y="984728"/>
                  <a:pt x="4187913" y="954107"/>
                </a:cubicBezTo>
                <a:cubicBezTo>
                  <a:pt x="4004223" y="923486"/>
                  <a:pt x="3860315" y="949279"/>
                  <a:pt x="3587645" y="954107"/>
                </a:cubicBezTo>
                <a:cubicBezTo>
                  <a:pt x="3314975" y="958935"/>
                  <a:pt x="3250188" y="969056"/>
                  <a:pt x="2987378" y="954107"/>
                </a:cubicBezTo>
                <a:cubicBezTo>
                  <a:pt x="2724568" y="939158"/>
                  <a:pt x="2573519" y="984486"/>
                  <a:pt x="2338251" y="954107"/>
                </a:cubicBezTo>
                <a:cubicBezTo>
                  <a:pt x="2102983" y="923728"/>
                  <a:pt x="1887180" y="927229"/>
                  <a:pt x="1542548" y="954107"/>
                </a:cubicBezTo>
                <a:cubicBezTo>
                  <a:pt x="1197916" y="980985"/>
                  <a:pt x="1071120" y="967090"/>
                  <a:pt x="746844" y="954107"/>
                </a:cubicBezTo>
                <a:cubicBezTo>
                  <a:pt x="422568" y="941124"/>
                  <a:pt x="211089" y="987463"/>
                  <a:pt x="0" y="954107"/>
                </a:cubicBezTo>
                <a:cubicBezTo>
                  <a:pt x="-20443" y="846614"/>
                  <a:pt x="10981" y="624079"/>
                  <a:pt x="0" y="505677"/>
                </a:cubicBezTo>
                <a:cubicBezTo>
                  <a:pt x="-10981" y="387275"/>
                  <a:pt x="8431" y="143017"/>
                  <a:pt x="0" y="0"/>
                </a:cubicBezTo>
                <a:close/>
              </a:path>
            </a:pathLst>
          </a:custGeom>
          <a:noFill/>
          <a:ln w="19050">
            <a:solidFill>
              <a:srgbClr val="002D64"/>
            </a:solidFill>
            <a:extLst>
              <a:ext uri="{C807C97D-BFC1-408E-A445-0C87EB9F89A2}">
                <ask:lineSketchStyleProps xmlns:ask="http://schemas.microsoft.com/office/drawing/2018/sketchyshapes" sd="3948929934">
                  <a:prstGeom prst="rect">
                    <a:avLst/>
                  </a:prstGeom>
                  <ask:type>
                    <ask:lineSketchFreehand/>
                  </ask:type>
                </ask:lineSketchStyleProps>
              </a:ext>
            </a:extLst>
          </a:ln>
        </p:spPr>
        <p:txBody>
          <a:bodyPr wrap="square" rtlCol="0">
            <a:spAutoFit/>
          </a:bodyPr>
          <a:lstStyle/>
          <a:p>
            <a:r>
              <a:rPr lang="en-US" sz="1400" dirty="0">
                <a:effectLst/>
                <a:latin typeface="Book Antiqua" panose="02040602050305030304" pitchFamily="18" charset="0"/>
                <a:ea typeface="Calibri" panose="020F0502020204030204" pitchFamily="34" charset="0"/>
                <a:cs typeface="Times New Roman" panose="02020603050405020304" pitchFamily="18" charset="0"/>
              </a:rPr>
              <a:t>The </a:t>
            </a:r>
            <a:r>
              <a:rPr lang="en-US" sz="1400" b="1" dirty="0">
                <a:effectLst/>
                <a:latin typeface="Book Antiqua" panose="02040602050305030304" pitchFamily="18" charset="0"/>
                <a:ea typeface="Calibri" panose="020F0502020204030204" pitchFamily="34" charset="0"/>
                <a:cs typeface="Times New Roman" panose="02020603050405020304" pitchFamily="18" charset="0"/>
              </a:rPr>
              <a:t>Objectives</a:t>
            </a:r>
            <a:r>
              <a:rPr lang="en-US" sz="1400" dirty="0">
                <a:effectLst/>
                <a:latin typeface="Book Antiqua" panose="02040602050305030304" pitchFamily="18" charset="0"/>
                <a:ea typeface="Calibri" panose="020F0502020204030204" pitchFamily="34" charset="0"/>
                <a:cs typeface="Times New Roman" panose="02020603050405020304" pitchFamily="18" charset="0"/>
              </a:rPr>
              <a:t> should generally be a single sentence, usually the same as in the full review, often a restatement of the title of the review, unless there are critical aspects to your question that need to be included.</a:t>
            </a:r>
            <a:endParaRPr lang="en-GB" sz="1400" dirty="0"/>
          </a:p>
        </p:txBody>
      </p:sp>
      <p:pic>
        <p:nvPicPr>
          <p:cNvPr id="13" name="Graphic 12" descr="Information with solid fill">
            <a:extLst>
              <a:ext uri="{FF2B5EF4-FFF2-40B4-BE49-F238E27FC236}">
                <a16:creationId xmlns:a16="http://schemas.microsoft.com/office/drawing/2014/main" id="{26DF35F4-8CB7-48D9-8451-37A6FBE77B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40505" y="819930"/>
            <a:ext cx="457200" cy="457200"/>
          </a:xfrm>
          <a:prstGeom prst="rect">
            <a:avLst/>
          </a:prstGeom>
        </p:spPr>
      </p:pic>
      <p:pic>
        <p:nvPicPr>
          <p:cNvPr id="14" name="Graphic 13" descr="Information with solid fill">
            <a:extLst>
              <a:ext uri="{FF2B5EF4-FFF2-40B4-BE49-F238E27FC236}">
                <a16:creationId xmlns:a16="http://schemas.microsoft.com/office/drawing/2014/main" id="{C4AF363F-5C8B-4A7B-8C3C-4B40E20DA1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46584" y="1917423"/>
            <a:ext cx="457200" cy="457200"/>
          </a:xfrm>
          <a:prstGeom prst="rect">
            <a:avLst/>
          </a:prstGeom>
        </p:spPr>
      </p:pic>
      <p:sp>
        <p:nvSpPr>
          <p:cNvPr id="15" name="TextBox 14">
            <a:extLst>
              <a:ext uri="{FF2B5EF4-FFF2-40B4-BE49-F238E27FC236}">
                <a16:creationId xmlns:a16="http://schemas.microsoft.com/office/drawing/2014/main" id="{D9E0B07F-57A1-4DC5-93E8-E2E948105A95}"/>
              </a:ext>
            </a:extLst>
          </p:cNvPr>
          <p:cNvSpPr txBox="1"/>
          <p:nvPr/>
        </p:nvSpPr>
        <p:spPr>
          <a:xfrm>
            <a:off x="7105523" y="3257208"/>
            <a:ext cx="4918155" cy="523220"/>
          </a:xfrm>
          <a:custGeom>
            <a:avLst/>
            <a:gdLst>
              <a:gd name="connsiteX0" fmla="*/ 0 w 4918155"/>
              <a:gd name="connsiteY0" fmla="*/ 0 h 523220"/>
              <a:gd name="connsiteX1" fmla="*/ 565588 w 4918155"/>
              <a:gd name="connsiteY1" fmla="*/ 0 h 523220"/>
              <a:gd name="connsiteX2" fmla="*/ 1032813 w 4918155"/>
              <a:gd name="connsiteY2" fmla="*/ 0 h 523220"/>
              <a:gd name="connsiteX3" fmla="*/ 1696763 w 4918155"/>
              <a:gd name="connsiteY3" fmla="*/ 0 h 523220"/>
              <a:gd name="connsiteX4" fmla="*/ 2409896 w 4918155"/>
              <a:gd name="connsiteY4" fmla="*/ 0 h 523220"/>
              <a:gd name="connsiteX5" fmla="*/ 2877121 w 4918155"/>
              <a:gd name="connsiteY5" fmla="*/ 0 h 523220"/>
              <a:gd name="connsiteX6" fmla="*/ 3442709 w 4918155"/>
              <a:gd name="connsiteY6" fmla="*/ 0 h 523220"/>
              <a:gd name="connsiteX7" fmla="*/ 4057478 w 4918155"/>
              <a:gd name="connsiteY7" fmla="*/ 0 h 523220"/>
              <a:gd name="connsiteX8" fmla="*/ 4918155 w 4918155"/>
              <a:gd name="connsiteY8" fmla="*/ 0 h 523220"/>
              <a:gd name="connsiteX9" fmla="*/ 4918155 w 4918155"/>
              <a:gd name="connsiteY9" fmla="*/ 523220 h 523220"/>
              <a:gd name="connsiteX10" fmla="*/ 4450930 w 4918155"/>
              <a:gd name="connsiteY10" fmla="*/ 523220 h 523220"/>
              <a:gd name="connsiteX11" fmla="*/ 3885342 w 4918155"/>
              <a:gd name="connsiteY11" fmla="*/ 523220 h 523220"/>
              <a:gd name="connsiteX12" fmla="*/ 3368936 w 4918155"/>
              <a:gd name="connsiteY12" fmla="*/ 523220 h 523220"/>
              <a:gd name="connsiteX13" fmla="*/ 2852530 w 4918155"/>
              <a:gd name="connsiteY13" fmla="*/ 523220 h 523220"/>
              <a:gd name="connsiteX14" fmla="*/ 2385305 w 4918155"/>
              <a:gd name="connsiteY14" fmla="*/ 523220 h 523220"/>
              <a:gd name="connsiteX15" fmla="*/ 1770536 w 4918155"/>
              <a:gd name="connsiteY15" fmla="*/ 523220 h 523220"/>
              <a:gd name="connsiteX16" fmla="*/ 1254130 w 4918155"/>
              <a:gd name="connsiteY16" fmla="*/ 523220 h 523220"/>
              <a:gd name="connsiteX17" fmla="*/ 688542 w 4918155"/>
              <a:gd name="connsiteY17" fmla="*/ 523220 h 523220"/>
              <a:gd name="connsiteX18" fmla="*/ 0 w 4918155"/>
              <a:gd name="connsiteY18" fmla="*/ 523220 h 523220"/>
              <a:gd name="connsiteX19" fmla="*/ 0 w 4918155"/>
              <a:gd name="connsiteY19"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18155" h="523220" extrusionOk="0">
                <a:moveTo>
                  <a:pt x="0" y="0"/>
                </a:moveTo>
                <a:cubicBezTo>
                  <a:pt x="218343" y="-20544"/>
                  <a:pt x="438319" y="-13197"/>
                  <a:pt x="565588" y="0"/>
                </a:cubicBezTo>
                <a:cubicBezTo>
                  <a:pt x="692857" y="13197"/>
                  <a:pt x="852856" y="16825"/>
                  <a:pt x="1032813" y="0"/>
                </a:cubicBezTo>
                <a:cubicBezTo>
                  <a:pt x="1212770" y="-16825"/>
                  <a:pt x="1377530" y="-28954"/>
                  <a:pt x="1696763" y="0"/>
                </a:cubicBezTo>
                <a:cubicBezTo>
                  <a:pt x="2015996" y="28954"/>
                  <a:pt x="2081438" y="-27205"/>
                  <a:pt x="2409896" y="0"/>
                </a:cubicBezTo>
                <a:cubicBezTo>
                  <a:pt x="2738354" y="27205"/>
                  <a:pt x="2680313" y="-646"/>
                  <a:pt x="2877121" y="0"/>
                </a:cubicBezTo>
                <a:cubicBezTo>
                  <a:pt x="3073930" y="646"/>
                  <a:pt x="3182212" y="-3368"/>
                  <a:pt x="3442709" y="0"/>
                </a:cubicBezTo>
                <a:cubicBezTo>
                  <a:pt x="3703206" y="3368"/>
                  <a:pt x="3857273" y="-21165"/>
                  <a:pt x="4057478" y="0"/>
                </a:cubicBezTo>
                <a:cubicBezTo>
                  <a:pt x="4257683" y="21165"/>
                  <a:pt x="4581928" y="3826"/>
                  <a:pt x="4918155" y="0"/>
                </a:cubicBezTo>
                <a:cubicBezTo>
                  <a:pt x="4932053" y="261498"/>
                  <a:pt x="4905160" y="261749"/>
                  <a:pt x="4918155" y="523220"/>
                </a:cubicBezTo>
                <a:cubicBezTo>
                  <a:pt x="4747437" y="505746"/>
                  <a:pt x="4544476" y="530058"/>
                  <a:pt x="4450930" y="523220"/>
                </a:cubicBezTo>
                <a:cubicBezTo>
                  <a:pt x="4357385" y="516382"/>
                  <a:pt x="4035940" y="495192"/>
                  <a:pt x="3885342" y="523220"/>
                </a:cubicBezTo>
                <a:cubicBezTo>
                  <a:pt x="3734744" y="551248"/>
                  <a:pt x="3583797" y="536958"/>
                  <a:pt x="3368936" y="523220"/>
                </a:cubicBezTo>
                <a:cubicBezTo>
                  <a:pt x="3154075" y="509482"/>
                  <a:pt x="3012700" y="531483"/>
                  <a:pt x="2852530" y="523220"/>
                </a:cubicBezTo>
                <a:cubicBezTo>
                  <a:pt x="2692360" y="514957"/>
                  <a:pt x="2540796" y="519603"/>
                  <a:pt x="2385305" y="523220"/>
                </a:cubicBezTo>
                <a:cubicBezTo>
                  <a:pt x="2229815" y="526837"/>
                  <a:pt x="2007280" y="512434"/>
                  <a:pt x="1770536" y="523220"/>
                </a:cubicBezTo>
                <a:cubicBezTo>
                  <a:pt x="1533792" y="534006"/>
                  <a:pt x="1387928" y="513195"/>
                  <a:pt x="1254130" y="523220"/>
                </a:cubicBezTo>
                <a:cubicBezTo>
                  <a:pt x="1120332" y="533245"/>
                  <a:pt x="831658" y="544116"/>
                  <a:pt x="688542" y="523220"/>
                </a:cubicBezTo>
                <a:cubicBezTo>
                  <a:pt x="545426" y="502324"/>
                  <a:pt x="301577" y="522171"/>
                  <a:pt x="0" y="523220"/>
                </a:cubicBezTo>
                <a:cubicBezTo>
                  <a:pt x="902" y="303173"/>
                  <a:pt x="20770" y="156597"/>
                  <a:pt x="0" y="0"/>
                </a:cubicBezTo>
                <a:close/>
              </a:path>
            </a:pathLst>
          </a:custGeom>
          <a:noFill/>
          <a:ln w="19050">
            <a:solidFill>
              <a:srgbClr val="002D64"/>
            </a:solidFill>
            <a:extLst>
              <a:ext uri="{C807C97D-BFC1-408E-A445-0C87EB9F89A2}">
                <ask:lineSketchStyleProps xmlns:ask="http://schemas.microsoft.com/office/drawing/2018/sketchyshapes" sd="2215597123">
                  <a:prstGeom prst="rect">
                    <a:avLst/>
                  </a:prstGeom>
                  <ask:type>
                    <ask:lineSketchFreehand/>
                  </ask:type>
                </ask:lineSketchStyleProps>
              </a:ext>
            </a:extLst>
          </a:ln>
        </p:spPr>
        <p:txBody>
          <a:bodyPr wrap="square" rtlCol="0">
            <a:spAutoFit/>
          </a:bodyPr>
          <a:lstStyle/>
          <a:p>
            <a:r>
              <a:rPr lang="en-US" sz="1400" dirty="0">
                <a:effectLst/>
                <a:latin typeface="Book Antiqua" panose="02040602050305030304" pitchFamily="18" charset="0"/>
                <a:ea typeface="Calibri" panose="020F0502020204030204" pitchFamily="34" charset="0"/>
                <a:cs typeface="Times New Roman" panose="02020603050405020304" pitchFamily="18" charset="0"/>
              </a:rPr>
              <a:t>The </a:t>
            </a:r>
            <a:r>
              <a:rPr lang="en-US" sz="1400" b="1" dirty="0">
                <a:effectLst/>
                <a:latin typeface="Book Antiqua" panose="02040602050305030304" pitchFamily="18" charset="0"/>
                <a:ea typeface="Calibri" panose="020F0502020204030204" pitchFamily="34" charset="0"/>
                <a:cs typeface="Times New Roman" panose="02020603050405020304" pitchFamily="18" charset="0"/>
              </a:rPr>
              <a:t>Search methods</a:t>
            </a:r>
            <a:r>
              <a:rPr lang="en-US" sz="1400" dirty="0">
                <a:effectLst/>
                <a:latin typeface="Book Antiqua" panose="02040602050305030304" pitchFamily="18" charset="0"/>
                <a:ea typeface="Calibri" panose="020F0502020204030204" pitchFamily="34" charset="0"/>
                <a:cs typeface="Times New Roman" panose="02020603050405020304" pitchFamily="18" charset="0"/>
              </a:rPr>
              <a:t> should briefly list the </a:t>
            </a:r>
            <a:r>
              <a:rPr lang="en-AU" sz="1400" dirty="0">
                <a:effectLst/>
                <a:latin typeface="Book Antiqua" panose="02040602050305030304" pitchFamily="18" charset="0"/>
                <a:ea typeface="Calibri" panose="020F0502020204030204" pitchFamily="34" charset="0"/>
                <a:cs typeface="Times New Roman" panose="02020603050405020304" pitchFamily="18" charset="0"/>
              </a:rPr>
              <a:t>sources, date ranges, and limits used in your search.</a:t>
            </a:r>
            <a:endParaRPr lang="en-GB" sz="1400" dirty="0">
              <a:effectLst/>
              <a:latin typeface="Book Antiqua" panose="02040602050305030304" pitchFamily="18" charset="0"/>
              <a:ea typeface="Calibri" panose="020F0502020204030204" pitchFamily="34" charset="0"/>
              <a:cs typeface="Times New Roman" panose="02020603050405020304" pitchFamily="18" charset="0"/>
            </a:endParaRPr>
          </a:p>
        </p:txBody>
      </p:sp>
      <p:pic>
        <p:nvPicPr>
          <p:cNvPr id="16" name="Graphic 15" descr="Information with solid fill">
            <a:extLst>
              <a:ext uri="{FF2B5EF4-FFF2-40B4-BE49-F238E27FC236}">
                <a16:creationId xmlns:a16="http://schemas.microsoft.com/office/drawing/2014/main" id="{B9FB91AF-E54A-4704-A61E-6995D432BA1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45840" y="3200400"/>
            <a:ext cx="457200" cy="457200"/>
          </a:xfrm>
          <a:prstGeom prst="rect">
            <a:avLst/>
          </a:prstGeom>
        </p:spPr>
      </p:pic>
      <p:sp>
        <p:nvSpPr>
          <p:cNvPr id="19" name="TextBox 18">
            <a:extLst>
              <a:ext uri="{FF2B5EF4-FFF2-40B4-BE49-F238E27FC236}">
                <a16:creationId xmlns:a16="http://schemas.microsoft.com/office/drawing/2014/main" id="{FCC06642-2D66-4EEF-A21A-36D4908A05DE}"/>
              </a:ext>
            </a:extLst>
          </p:cNvPr>
          <p:cNvSpPr txBox="1"/>
          <p:nvPr/>
        </p:nvSpPr>
        <p:spPr>
          <a:xfrm>
            <a:off x="7124132" y="4411319"/>
            <a:ext cx="4885898" cy="1169551"/>
          </a:xfrm>
          <a:custGeom>
            <a:avLst/>
            <a:gdLst>
              <a:gd name="connsiteX0" fmla="*/ 0 w 4885898"/>
              <a:gd name="connsiteY0" fmla="*/ 0 h 1169551"/>
              <a:gd name="connsiteX1" fmla="*/ 649126 w 4885898"/>
              <a:gd name="connsiteY1" fmla="*/ 0 h 1169551"/>
              <a:gd name="connsiteX2" fmla="*/ 1200535 w 4885898"/>
              <a:gd name="connsiteY2" fmla="*/ 0 h 1169551"/>
              <a:gd name="connsiteX3" fmla="*/ 1996238 w 4885898"/>
              <a:gd name="connsiteY3" fmla="*/ 0 h 1169551"/>
              <a:gd name="connsiteX4" fmla="*/ 2645365 w 4885898"/>
              <a:gd name="connsiteY4" fmla="*/ 0 h 1169551"/>
              <a:gd name="connsiteX5" fmla="*/ 3294491 w 4885898"/>
              <a:gd name="connsiteY5" fmla="*/ 0 h 1169551"/>
              <a:gd name="connsiteX6" fmla="*/ 4090195 w 4885898"/>
              <a:gd name="connsiteY6" fmla="*/ 0 h 1169551"/>
              <a:gd name="connsiteX7" fmla="*/ 4885898 w 4885898"/>
              <a:gd name="connsiteY7" fmla="*/ 0 h 1169551"/>
              <a:gd name="connsiteX8" fmla="*/ 4885898 w 4885898"/>
              <a:gd name="connsiteY8" fmla="*/ 608167 h 1169551"/>
              <a:gd name="connsiteX9" fmla="*/ 4885898 w 4885898"/>
              <a:gd name="connsiteY9" fmla="*/ 1169551 h 1169551"/>
              <a:gd name="connsiteX10" fmla="*/ 4285631 w 4885898"/>
              <a:gd name="connsiteY10" fmla="*/ 1169551 h 1169551"/>
              <a:gd name="connsiteX11" fmla="*/ 3587645 w 4885898"/>
              <a:gd name="connsiteY11" fmla="*/ 1169551 h 1169551"/>
              <a:gd name="connsiteX12" fmla="*/ 2938519 w 4885898"/>
              <a:gd name="connsiteY12" fmla="*/ 1169551 h 1169551"/>
              <a:gd name="connsiteX13" fmla="*/ 2142815 w 4885898"/>
              <a:gd name="connsiteY13" fmla="*/ 1169551 h 1169551"/>
              <a:gd name="connsiteX14" fmla="*/ 1347112 w 4885898"/>
              <a:gd name="connsiteY14" fmla="*/ 1169551 h 1169551"/>
              <a:gd name="connsiteX15" fmla="*/ 746844 w 4885898"/>
              <a:gd name="connsiteY15" fmla="*/ 1169551 h 1169551"/>
              <a:gd name="connsiteX16" fmla="*/ 0 w 4885898"/>
              <a:gd name="connsiteY16" fmla="*/ 1169551 h 1169551"/>
              <a:gd name="connsiteX17" fmla="*/ 0 w 4885898"/>
              <a:gd name="connsiteY17" fmla="*/ 561384 h 1169551"/>
              <a:gd name="connsiteX18" fmla="*/ 0 w 4885898"/>
              <a:gd name="connsiteY18" fmla="*/ 0 h 116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885898" h="1169551" extrusionOk="0">
                <a:moveTo>
                  <a:pt x="0" y="0"/>
                </a:moveTo>
                <a:cubicBezTo>
                  <a:pt x="186979" y="-2123"/>
                  <a:pt x="391147" y="-28208"/>
                  <a:pt x="649126" y="0"/>
                </a:cubicBezTo>
                <a:cubicBezTo>
                  <a:pt x="907105" y="28208"/>
                  <a:pt x="1005202" y="1767"/>
                  <a:pt x="1200535" y="0"/>
                </a:cubicBezTo>
                <a:cubicBezTo>
                  <a:pt x="1395868" y="-1767"/>
                  <a:pt x="1693084" y="-25784"/>
                  <a:pt x="1996238" y="0"/>
                </a:cubicBezTo>
                <a:cubicBezTo>
                  <a:pt x="2299392" y="25784"/>
                  <a:pt x="2387157" y="11674"/>
                  <a:pt x="2645365" y="0"/>
                </a:cubicBezTo>
                <a:cubicBezTo>
                  <a:pt x="2903573" y="-11674"/>
                  <a:pt x="3137181" y="-2184"/>
                  <a:pt x="3294491" y="0"/>
                </a:cubicBezTo>
                <a:cubicBezTo>
                  <a:pt x="3451801" y="2184"/>
                  <a:pt x="3832929" y="-38751"/>
                  <a:pt x="4090195" y="0"/>
                </a:cubicBezTo>
                <a:cubicBezTo>
                  <a:pt x="4347461" y="38751"/>
                  <a:pt x="4625289" y="-13373"/>
                  <a:pt x="4885898" y="0"/>
                </a:cubicBezTo>
                <a:cubicBezTo>
                  <a:pt x="4857896" y="301815"/>
                  <a:pt x="4896799" y="409131"/>
                  <a:pt x="4885898" y="608167"/>
                </a:cubicBezTo>
                <a:cubicBezTo>
                  <a:pt x="4874997" y="807203"/>
                  <a:pt x="4881366" y="1002512"/>
                  <a:pt x="4885898" y="1169551"/>
                </a:cubicBezTo>
                <a:cubicBezTo>
                  <a:pt x="4622214" y="1194174"/>
                  <a:pt x="4460491" y="1157930"/>
                  <a:pt x="4285631" y="1169551"/>
                </a:cubicBezTo>
                <a:cubicBezTo>
                  <a:pt x="4110771" y="1181172"/>
                  <a:pt x="3742473" y="1147774"/>
                  <a:pt x="3587645" y="1169551"/>
                </a:cubicBezTo>
                <a:cubicBezTo>
                  <a:pt x="3432817" y="1191328"/>
                  <a:pt x="3135232" y="1146053"/>
                  <a:pt x="2938519" y="1169551"/>
                </a:cubicBezTo>
                <a:cubicBezTo>
                  <a:pt x="2741806" y="1193049"/>
                  <a:pt x="2354427" y="1143537"/>
                  <a:pt x="2142815" y="1169551"/>
                </a:cubicBezTo>
                <a:cubicBezTo>
                  <a:pt x="1931203" y="1195565"/>
                  <a:pt x="1639509" y="1174421"/>
                  <a:pt x="1347112" y="1169551"/>
                </a:cubicBezTo>
                <a:cubicBezTo>
                  <a:pt x="1054715" y="1164681"/>
                  <a:pt x="942827" y="1154481"/>
                  <a:pt x="746844" y="1169551"/>
                </a:cubicBezTo>
                <a:cubicBezTo>
                  <a:pt x="550861" y="1184621"/>
                  <a:pt x="333513" y="1167603"/>
                  <a:pt x="0" y="1169551"/>
                </a:cubicBezTo>
                <a:cubicBezTo>
                  <a:pt x="-17803" y="1002788"/>
                  <a:pt x="-24669" y="700373"/>
                  <a:pt x="0" y="561384"/>
                </a:cubicBezTo>
                <a:cubicBezTo>
                  <a:pt x="24669" y="422395"/>
                  <a:pt x="24901" y="262473"/>
                  <a:pt x="0" y="0"/>
                </a:cubicBezTo>
                <a:close/>
              </a:path>
            </a:pathLst>
          </a:custGeom>
          <a:noFill/>
          <a:ln w="19050">
            <a:solidFill>
              <a:srgbClr val="002D64"/>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wrap="square" rtlCol="0">
            <a:spAutoFit/>
          </a:bodyPr>
          <a:lstStyle/>
          <a:p>
            <a:r>
              <a:rPr lang="en-AU" sz="1400" dirty="0">
                <a:effectLst/>
                <a:latin typeface="Book Antiqua" panose="02040602050305030304" pitchFamily="18" charset="0"/>
                <a:ea typeface="Calibri" panose="020F0502020204030204" pitchFamily="34" charset="0"/>
                <a:cs typeface="Times New Roman" panose="02020603050405020304" pitchFamily="18" charset="0"/>
              </a:rPr>
              <a:t>The </a:t>
            </a:r>
            <a:r>
              <a:rPr lang="en-AU" sz="1400" b="1" dirty="0">
                <a:effectLst/>
                <a:latin typeface="Book Antiqua" panose="02040602050305030304" pitchFamily="18" charset="0"/>
                <a:ea typeface="Calibri" panose="020F0502020204030204" pitchFamily="34" charset="0"/>
                <a:cs typeface="Times New Roman" panose="02020603050405020304" pitchFamily="18" charset="0"/>
              </a:rPr>
              <a:t>Selection criteria</a:t>
            </a:r>
            <a:r>
              <a:rPr lang="en-AU" sz="1400" dirty="0">
                <a:effectLst/>
                <a:latin typeface="Book Antiqua" panose="02040602050305030304" pitchFamily="18" charset="0"/>
                <a:ea typeface="Calibri" panose="020F0502020204030204" pitchFamily="34" charset="0"/>
                <a:cs typeface="Times New Roman" panose="02020603050405020304" pitchFamily="18" charset="0"/>
              </a:rPr>
              <a:t> should be clearly stated, again often in a single sentence – e.g. [type of study] of [type of intervention or comparison] in [type of people]. Don’t list the outcomes here unless they were used as part of your eligibility criteria.</a:t>
            </a:r>
            <a:endParaRPr lang="en-GB" sz="1400" dirty="0">
              <a:effectLst/>
              <a:latin typeface="Book Antiqua" panose="02040602050305030304" pitchFamily="18" charset="0"/>
              <a:ea typeface="Calibri" panose="020F0502020204030204" pitchFamily="34" charset="0"/>
              <a:cs typeface="Times New Roman" panose="02020603050405020304" pitchFamily="18" charset="0"/>
            </a:endParaRPr>
          </a:p>
        </p:txBody>
      </p:sp>
      <p:pic>
        <p:nvPicPr>
          <p:cNvPr id="20" name="Graphic 19" descr="Information with solid fill">
            <a:extLst>
              <a:ext uri="{FF2B5EF4-FFF2-40B4-BE49-F238E27FC236}">
                <a16:creationId xmlns:a16="http://schemas.microsoft.com/office/drawing/2014/main" id="{970A7F66-F6E6-4AAC-A425-7361AC5C52D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72889" y="4331923"/>
            <a:ext cx="457200" cy="457200"/>
          </a:xfrm>
          <a:prstGeom prst="rect">
            <a:avLst/>
          </a:prstGeom>
        </p:spPr>
      </p:pic>
      <p:sp>
        <p:nvSpPr>
          <p:cNvPr id="21" name="TextBox 20">
            <a:extLst>
              <a:ext uri="{FF2B5EF4-FFF2-40B4-BE49-F238E27FC236}">
                <a16:creationId xmlns:a16="http://schemas.microsoft.com/office/drawing/2014/main" id="{AC928F1E-8678-47A0-8848-65901AC4D499}"/>
              </a:ext>
            </a:extLst>
          </p:cNvPr>
          <p:cNvSpPr txBox="1"/>
          <p:nvPr/>
        </p:nvSpPr>
        <p:spPr>
          <a:xfrm>
            <a:off x="7001489" y="5834589"/>
            <a:ext cx="5085280" cy="954107"/>
          </a:xfrm>
          <a:custGeom>
            <a:avLst/>
            <a:gdLst>
              <a:gd name="connsiteX0" fmla="*/ 0 w 5085280"/>
              <a:gd name="connsiteY0" fmla="*/ 0 h 954107"/>
              <a:gd name="connsiteX1" fmla="*/ 686513 w 5085280"/>
              <a:gd name="connsiteY1" fmla="*/ 0 h 954107"/>
              <a:gd name="connsiteX2" fmla="*/ 1373026 w 5085280"/>
              <a:gd name="connsiteY2" fmla="*/ 0 h 954107"/>
              <a:gd name="connsiteX3" fmla="*/ 1856127 w 5085280"/>
              <a:gd name="connsiteY3" fmla="*/ 0 h 954107"/>
              <a:gd name="connsiteX4" fmla="*/ 2593493 w 5085280"/>
              <a:gd name="connsiteY4" fmla="*/ 0 h 954107"/>
              <a:gd name="connsiteX5" fmla="*/ 3280006 w 5085280"/>
              <a:gd name="connsiteY5" fmla="*/ 0 h 954107"/>
              <a:gd name="connsiteX6" fmla="*/ 3813960 w 5085280"/>
              <a:gd name="connsiteY6" fmla="*/ 0 h 954107"/>
              <a:gd name="connsiteX7" fmla="*/ 4398767 w 5085280"/>
              <a:gd name="connsiteY7" fmla="*/ 0 h 954107"/>
              <a:gd name="connsiteX8" fmla="*/ 5085280 w 5085280"/>
              <a:gd name="connsiteY8" fmla="*/ 0 h 954107"/>
              <a:gd name="connsiteX9" fmla="*/ 5085280 w 5085280"/>
              <a:gd name="connsiteY9" fmla="*/ 477054 h 954107"/>
              <a:gd name="connsiteX10" fmla="*/ 5085280 w 5085280"/>
              <a:gd name="connsiteY10" fmla="*/ 954107 h 954107"/>
              <a:gd name="connsiteX11" fmla="*/ 4602178 w 5085280"/>
              <a:gd name="connsiteY11" fmla="*/ 954107 h 954107"/>
              <a:gd name="connsiteX12" fmla="*/ 3864813 w 5085280"/>
              <a:gd name="connsiteY12" fmla="*/ 954107 h 954107"/>
              <a:gd name="connsiteX13" fmla="*/ 3381711 w 5085280"/>
              <a:gd name="connsiteY13" fmla="*/ 954107 h 954107"/>
              <a:gd name="connsiteX14" fmla="*/ 2746051 w 5085280"/>
              <a:gd name="connsiteY14" fmla="*/ 954107 h 954107"/>
              <a:gd name="connsiteX15" fmla="*/ 2262950 w 5085280"/>
              <a:gd name="connsiteY15" fmla="*/ 954107 h 954107"/>
              <a:gd name="connsiteX16" fmla="*/ 1728995 w 5085280"/>
              <a:gd name="connsiteY16" fmla="*/ 954107 h 954107"/>
              <a:gd name="connsiteX17" fmla="*/ 991630 w 5085280"/>
              <a:gd name="connsiteY17" fmla="*/ 954107 h 954107"/>
              <a:gd name="connsiteX18" fmla="*/ 0 w 5085280"/>
              <a:gd name="connsiteY18" fmla="*/ 954107 h 954107"/>
              <a:gd name="connsiteX19" fmla="*/ 0 w 5085280"/>
              <a:gd name="connsiteY19" fmla="*/ 457971 h 954107"/>
              <a:gd name="connsiteX20" fmla="*/ 0 w 5085280"/>
              <a:gd name="connsiteY20" fmla="*/ 0 h 95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085280" h="954107" extrusionOk="0">
                <a:moveTo>
                  <a:pt x="0" y="0"/>
                </a:moveTo>
                <a:cubicBezTo>
                  <a:pt x="308028" y="26202"/>
                  <a:pt x="455365" y="-11474"/>
                  <a:pt x="686513" y="0"/>
                </a:cubicBezTo>
                <a:cubicBezTo>
                  <a:pt x="917661" y="11474"/>
                  <a:pt x="1093425" y="-16641"/>
                  <a:pt x="1373026" y="0"/>
                </a:cubicBezTo>
                <a:cubicBezTo>
                  <a:pt x="1652627" y="16641"/>
                  <a:pt x="1724364" y="13946"/>
                  <a:pt x="1856127" y="0"/>
                </a:cubicBezTo>
                <a:cubicBezTo>
                  <a:pt x="1987890" y="-13946"/>
                  <a:pt x="2443431" y="-13435"/>
                  <a:pt x="2593493" y="0"/>
                </a:cubicBezTo>
                <a:cubicBezTo>
                  <a:pt x="2743555" y="13435"/>
                  <a:pt x="3049045" y="11516"/>
                  <a:pt x="3280006" y="0"/>
                </a:cubicBezTo>
                <a:cubicBezTo>
                  <a:pt x="3510967" y="-11516"/>
                  <a:pt x="3668526" y="9475"/>
                  <a:pt x="3813960" y="0"/>
                </a:cubicBezTo>
                <a:cubicBezTo>
                  <a:pt x="3959394" y="-9475"/>
                  <a:pt x="4180364" y="-8509"/>
                  <a:pt x="4398767" y="0"/>
                </a:cubicBezTo>
                <a:cubicBezTo>
                  <a:pt x="4617170" y="8509"/>
                  <a:pt x="4879607" y="18877"/>
                  <a:pt x="5085280" y="0"/>
                </a:cubicBezTo>
                <a:cubicBezTo>
                  <a:pt x="5064349" y="217516"/>
                  <a:pt x="5062173" y="316010"/>
                  <a:pt x="5085280" y="477054"/>
                </a:cubicBezTo>
                <a:cubicBezTo>
                  <a:pt x="5108387" y="638098"/>
                  <a:pt x="5086934" y="755410"/>
                  <a:pt x="5085280" y="954107"/>
                </a:cubicBezTo>
                <a:cubicBezTo>
                  <a:pt x="4882457" y="974410"/>
                  <a:pt x="4826803" y="970881"/>
                  <a:pt x="4602178" y="954107"/>
                </a:cubicBezTo>
                <a:cubicBezTo>
                  <a:pt x="4377553" y="937333"/>
                  <a:pt x="4144554" y="925981"/>
                  <a:pt x="3864813" y="954107"/>
                </a:cubicBezTo>
                <a:cubicBezTo>
                  <a:pt x="3585072" y="982233"/>
                  <a:pt x="3567601" y="956925"/>
                  <a:pt x="3381711" y="954107"/>
                </a:cubicBezTo>
                <a:cubicBezTo>
                  <a:pt x="3195821" y="951289"/>
                  <a:pt x="2888353" y="952522"/>
                  <a:pt x="2746051" y="954107"/>
                </a:cubicBezTo>
                <a:cubicBezTo>
                  <a:pt x="2603749" y="955692"/>
                  <a:pt x="2428301" y="935346"/>
                  <a:pt x="2262950" y="954107"/>
                </a:cubicBezTo>
                <a:cubicBezTo>
                  <a:pt x="2097599" y="972868"/>
                  <a:pt x="1974582" y="962364"/>
                  <a:pt x="1728995" y="954107"/>
                </a:cubicBezTo>
                <a:cubicBezTo>
                  <a:pt x="1483408" y="945850"/>
                  <a:pt x="1301547" y="967736"/>
                  <a:pt x="991630" y="954107"/>
                </a:cubicBezTo>
                <a:cubicBezTo>
                  <a:pt x="681713" y="940478"/>
                  <a:pt x="423637" y="979738"/>
                  <a:pt x="0" y="954107"/>
                </a:cubicBezTo>
                <a:cubicBezTo>
                  <a:pt x="16363" y="711237"/>
                  <a:pt x="12952" y="644203"/>
                  <a:pt x="0" y="457971"/>
                </a:cubicBezTo>
                <a:cubicBezTo>
                  <a:pt x="-12952" y="271739"/>
                  <a:pt x="-4728" y="139735"/>
                  <a:pt x="0" y="0"/>
                </a:cubicBezTo>
                <a:close/>
              </a:path>
            </a:pathLst>
          </a:custGeom>
          <a:noFill/>
          <a:ln w="19050">
            <a:solidFill>
              <a:srgbClr val="002D64"/>
            </a:solidFill>
            <a:extLst>
              <a:ext uri="{C807C97D-BFC1-408E-A445-0C87EB9F89A2}">
                <ask:lineSketchStyleProps xmlns:ask="http://schemas.microsoft.com/office/drawing/2018/sketchyshapes" sd="1100333653">
                  <a:prstGeom prst="rect">
                    <a:avLst/>
                  </a:prstGeom>
                  <ask:type>
                    <ask:lineSketchFreehand/>
                  </ask:type>
                </ask:lineSketchStyleProps>
              </a:ext>
            </a:extLst>
          </a:ln>
        </p:spPr>
        <p:txBody>
          <a:bodyPr wrap="square" rtlCol="0">
            <a:spAutoFit/>
          </a:bodyPr>
          <a:lstStyle/>
          <a:p>
            <a:r>
              <a:rPr lang="en-AU" sz="1400" b="1" dirty="0">
                <a:effectLst/>
                <a:latin typeface="Book Antiqua" panose="02040602050305030304" pitchFamily="18" charset="0"/>
                <a:ea typeface="Calibri" panose="020F0502020204030204" pitchFamily="34" charset="0"/>
                <a:cs typeface="Times New Roman" panose="02020603050405020304" pitchFamily="18" charset="0"/>
              </a:rPr>
              <a:t>Data collection</a:t>
            </a:r>
            <a:r>
              <a:rPr lang="hr-HR" sz="1400" b="1" dirty="0">
                <a:effectLst/>
                <a:latin typeface="Book Antiqua" panose="02040602050305030304" pitchFamily="18" charset="0"/>
                <a:ea typeface="Calibri" panose="020F0502020204030204" pitchFamily="34" charset="0"/>
                <a:cs typeface="Times New Roman" panose="02020603050405020304" pitchFamily="18" charset="0"/>
              </a:rPr>
              <a:t> </a:t>
            </a:r>
            <a:r>
              <a:rPr lang="en-AU" sz="1400" dirty="0">
                <a:effectLst/>
                <a:latin typeface="Book Antiqua" panose="02040602050305030304" pitchFamily="18" charset="0"/>
                <a:ea typeface="Calibri" panose="020F0502020204030204" pitchFamily="34" charset="0"/>
                <a:cs typeface="Times New Roman" panose="02020603050405020304" pitchFamily="18" charset="0"/>
              </a:rPr>
              <a:t>is a very brief statement of how data were collected, steps taken to collect missing data (including contacting investigators to obtain missing information). This should not be a list of all the data you collected.</a:t>
            </a:r>
            <a:endParaRPr lang="en-GB" sz="1400" dirty="0"/>
          </a:p>
        </p:txBody>
      </p:sp>
      <p:pic>
        <p:nvPicPr>
          <p:cNvPr id="22" name="Graphic 21" descr="Information with solid fill">
            <a:extLst>
              <a:ext uri="{FF2B5EF4-FFF2-40B4-BE49-F238E27FC236}">
                <a16:creationId xmlns:a16="http://schemas.microsoft.com/office/drawing/2014/main" id="{5E31D63A-9409-4BA3-BD63-1292F28EE18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36412" y="5777696"/>
            <a:ext cx="457200" cy="457200"/>
          </a:xfrm>
          <a:prstGeom prst="rect">
            <a:avLst/>
          </a:prstGeom>
        </p:spPr>
      </p:pic>
      <p:pic>
        <p:nvPicPr>
          <p:cNvPr id="24" name="Picture 23" descr="A picture containing text, clipart&#10;&#10;Description automatically generated">
            <a:extLst>
              <a:ext uri="{FF2B5EF4-FFF2-40B4-BE49-F238E27FC236}">
                <a16:creationId xmlns:a16="http://schemas.microsoft.com/office/drawing/2014/main" id="{D38DF33C-86F1-49D0-9096-D1BE25CD963B}"/>
              </a:ext>
            </a:extLst>
          </p:cNvPr>
          <p:cNvPicPr>
            <a:picLocks noChangeAspect="1"/>
          </p:cNvPicPr>
          <p:nvPr/>
        </p:nvPicPr>
        <p:blipFill>
          <a:blip r:embed="rId6">
            <a:alphaModFix amt="50000"/>
            <a:extLst>
              <a:ext uri="{28A0092B-C50C-407E-A947-70E740481C1C}">
                <a14:useLocalDpi xmlns:a14="http://schemas.microsoft.com/office/drawing/2010/main" val="0"/>
              </a:ext>
            </a:extLst>
          </a:blip>
          <a:stretch>
            <a:fillRect/>
          </a:stretch>
        </p:blipFill>
        <p:spPr>
          <a:xfrm>
            <a:off x="10363200" y="145645"/>
            <a:ext cx="1448834" cy="483671"/>
          </a:xfrm>
          <a:prstGeom prst="rect">
            <a:avLst/>
          </a:prstGeom>
        </p:spPr>
      </p:pic>
      <p:sp>
        <p:nvSpPr>
          <p:cNvPr id="26" name="Title 1">
            <a:extLst>
              <a:ext uri="{FF2B5EF4-FFF2-40B4-BE49-F238E27FC236}">
                <a16:creationId xmlns:a16="http://schemas.microsoft.com/office/drawing/2014/main" id="{371FA465-DD92-4316-86A3-84E50A93E231}"/>
              </a:ext>
            </a:extLst>
          </p:cNvPr>
          <p:cNvSpPr txBox="1">
            <a:spLocks/>
          </p:cNvSpPr>
          <p:nvPr/>
        </p:nvSpPr>
        <p:spPr>
          <a:xfrm>
            <a:off x="0" y="25002"/>
            <a:ext cx="8791330" cy="63283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hr-HR" sz="3000" dirty="0">
                <a:solidFill>
                  <a:srgbClr val="962D91"/>
                </a:solidFill>
                <a:latin typeface="Source Sans Pro" panose="020B0503030403020204" pitchFamily="34" charset="0"/>
                <a:ea typeface="Source Sans Pro" panose="020B0503030403020204" pitchFamily="34" charset="0"/>
              </a:rPr>
              <a:t>Cochrane Review Abstract sections with explanations</a:t>
            </a:r>
            <a:endParaRPr lang="en-AU" sz="3000" dirty="0">
              <a:solidFill>
                <a:srgbClr val="962D91"/>
              </a:solidFill>
              <a:latin typeface="Source Sans Pro" panose="020B0503030403020204" pitchFamily="34" charset="0"/>
              <a:ea typeface="Source Sans Pro" panose="020B0503030403020204" pitchFamily="34" charset="0"/>
            </a:endParaRPr>
          </a:p>
        </p:txBody>
      </p:sp>
      <p:sp>
        <p:nvSpPr>
          <p:cNvPr id="28" name="TextBox 27">
            <a:extLst>
              <a:ext uri="{FF2B5EF4-FFF2-40B4-BE49-F238E27FC236}">
                <a16:creationId xmlns:a16="http://schemas.microsoft.com/office/drawing/2014/main" id="{42BE82DC-B6A9-47BB-9E93-11A43FBD4397}"/>
              </a:ext>
            </a:extLst>
          </p:cNvPr>
          <p:cNvSpPr txBox="1"/>
          <p:nvPr/>
        </p:nvSpPr>
        <p:spPr>
          <a:xfrm>
            <a:off x="36991" y="657840"/>
            <a:ext cx="5351683" cy="307777"/>
          </a:xfrm>
          <a:prstGeom prst="rect">
            <a:avLst/>
          </a:prstGeom>
          <a:noFill/>
        </p:spPr>
        <p:txBody>
          <a:bodyPr wrap="square" rtlCol="0">
            <a:spAutoFit/>
          </a:bodyPr>
          <a:lstStyle/>
          <a:p>
            <a:r>
              <a:rPr lang="hr-HR" sz="1400" i="1" dirty="0">
                <a:latin typeface="Source Sans Pro" panose="020B0503030403020204" pitchFamily="34" charset="0"/>
                <a:ea typeface="Source Sans Pro" panose="020B0503030403020204" pitchFamily="34" charset="0"/>
              </a:rPr>
              <a:t>(Based on a fictitious review ‘Drug A for treating influenza in adults’)</a:t>
            </a:r>
            <a:endParaRPr lang="en-GB" sz="1400" i="1" dirty="0">
              <a:latin typeface="Source Sans Pro" panose="020B0503030403020204" pitchFamily="34" charset="0"/>
              <a:ea typeface="Source Sans Pro" panose="020B0503030403020204" pitchFamily="34" charset="0"/>
            </a:endParaRPr>
          </a:p>
        </p:txBody>
      </p:sp>
      <p:sp>
        <p:nvSpPr>
          <p:cNvPr id="2" name="TextBox 1">
            <a:extLst>
              <a:ext uri="{FF2B5EF4-FFF2-40B4-BE49-F238E27FC236}">
                <a16:creationId xmlns:a16="http://schemas.microsoft.com/office/drawing/2014/main" id="{B7EA2164-88C0-4F30-9810-B6A47B26DBBB}"/>
              </a:ext>
            </a:extLst>
          </p:cNvPr>
          <p:cNvSpPr txBox="1"/>
          <p:nvPr/>
        </p:nvSpPr>
        <p:spPr>
          <a:xfrm>
            <a:off x="159391" y="965617"/>
            <a:ext cx="6581114" cy="1077218"/>
          </a:xfrm>
          <a:prstGeom prst="rect">
            <a:avLst/>
          </a:prstGeom>
          <a:solidFill>
            <a:schemeClr val="bg1">
              <a:lumMod val="95000"/>
            </a:schemeClr>
          </a:solidFill>
        </p:spPr>
        <p:txBody>
          <a:bodyPr wrap="square" rtlCol="0">
            <a:spAutoFit/>
          </a:bodyPr>
          <a:lstStyle/>
          <a:p>
            <a:r>
              <a:rPr lang="hr-HR" sz="1400" b="1" dirty="0">
                <a:latin typeface="Source Sans Pro" panose="020B0503030403020204" pitchFamily="34" charset="0"/>
                <a:ea typeface="Source Sans Pro" panose="020B0503030403020204" pitchFamily="34" charset="0"/>
              </a:rPr>
              <a:t>Background</a:t>
            </a:r>
          </a:p>
          <a:p>
            <a:endParaRPr lang="hr-HR" sz="800" b="1" dirty="0">
              <a:latin typeface="Source Sans Pro" panose="020B0503030403020204" pitchFamily="34" charset="0"/>
              <a:ea typeface="Source Sans Pro" panose="020B0503030403020204" pitchFamily="34" charset="0"/>
            </a:endParaRPr>
          </a:p>
          <a:p>
            <a:r>
              <a:rPr lang="hr-HR" sz="1400" dirty="0">
                <a:latin typeface="Source Sans Pro" panose="020B0503030403020204" pitchFamily="34" charset="0"/>
                <a:ea typeface="Source Sans Pro" panose="020B0503030403020204" pitchFamily="34" charset="0"/>
              </a:rPr>
              <a:t>Drug A has antiviral properties, but it is not widely used due to incomplete knowledge of its properties and concerns about possible adverse effects. This is an update of a Cochrane Review first published in 2006, and previously updated in 2016.</a:t>
            </a:r>
            <a:endParaRPr lang="en-GB" sz="1400" dirty="0">
              <a:latin typeface="Source Sans Pro" panose="020B0503030403020204" pitchFamily="34" charset="0"/>
              <a:ea typeface="Source Sans Pro" panose="020B0503030403020204" pitchFamily="34" charset="0"/>
            </a:endParaRPr>
          </a:p>
        </p:txBody>
      </p:sp>
      <p:sp>
        <p:nvSpPr>
          <p:cNvPr id="17" name="TextBox 16">
            <a:extLst>
              <a:ext uri="{FF2B5EF4-FFF2-40B4-BE49-F238E27FC236}">
                <a16:creationId xmlns:a16="http://schemas.microsoft.com/office/drawing/2014/main" id="{509BE580-510C-45A5-BB6A-7C5C84170D55}"/>
              </a:ext>
            </a:extLst>
          </p:cNvPr>
          <p:cNvSpPr txBox="1"/>
          <p:nvPr/>
        </p:nvSpPr>
        <p:spPr>
          <a:xfrm>
            <a:off x="159933" y="2118230"/>
            <a:ext cx="6581114" cy="646331"/>
          </a:xfrm>
          <a:prstGeom prst="rect">
            <a:avLst/>
          </a:prstGeom>
          <a:solidFill>
            <a:schemeClr val="bg1">
              <a:lumMod val="95000"/>
            </a:schemeClr>
          </a:solidFill>
        </p:spPr>
        <p:txBody>
          <a:bodyPr wrap="square" rtlCol="0">
            <a:spAutoFit/>
          </a:bodyPr>
          <a:lstStyle/>
          <a:p>
            <a:r>
              <a:rPr lang="hr-HR" sz="1400" b="1" dirty="0">
                <a:latin typeface="Source Sans Pro" panose="020B0503030403020204" pitchFamily="34" charset="0"/>
                <a:ea typeface="Source Sans Pro" panose="020B0503030403020204" pitchFamily="34" charset="0"/>
              </a:rPr>
              <a:t>Objectives</a:t>
            </a:r>
          </a:p>
          <a:p>
            <a:endParaRPr lang="hr-HR" sz="800" b="1" dirty="0">
              <a:latin typeface="Source Sans Pro" panose="020B0503030403020204" pitchFamily="34" charset="0"/>
              <a:ea typeface="Source Sans Pro" panose="020B0503030403020204" pitchFamily="34" charset="0"/>
            </a:endParaRPr>
          </a:p>
          <a:p>
            <a:r>
              <a:rPr lang="hr-HR" sz="1400" dirty="0">
                <a:latin typeface="Source Sans Pro" panose="020B0503030403020204" pitchFamily="34" charset="0"/>
                <a:ea typeface="Source Sans Pro" panose="020B0503030403020204" pitchFamily="34" charset="0"/>
              </a:rPr>
              <a:t>To assess the effects of drug A in adults with influenza.</a:t>
            </a:r>
            <a:endParaRPr lang="en-GB" sz="1400" dirty="0">
              <a:latin typeface="Source Sans Pro" panose="020B0503030403020204" pitchFamily="34" charset="0"/>
              <a:ea typeface="Source Sans Pro" panose="020B0503030403020204" pitchFamily="34" charset="0"/>
            </a:endParaRPr>
          </a:p>
        </p:txBody>
      </p:sp>
      <p:sp>
        <p:nvSpPr>
          <p:cNvPr id="18" name="TextBox 17">
            <a:extLst>
              <a:ext uri="{FF2B5EF4-FFF2-40B4-BE49-F238E27FC236}">
                <a16:creationId xmlns:a16="http://schemas.microsoft.com/office/drawing/2014/main" id="{2271F24A-0519-4B7F-89FA-2BEC80E4D8CD}"/>
              </a:ext>
            </a:extLst>
          </p:cNvPr>
          <p:cNvSpPr txBox="1"/>
          <p:nvPr/>
        </p:nvSpPr>
        <p:spPr>
          <a:xfrm>
            <a:off x="158202" y="2837005"/>
            <a:ext cx="6581114" cy="1508105"/>
          </a:xfrm>
          <a:prstGeom prst="rect">
            <a:avLst/>
          </a:prstGeom>
          <a:solidFill>
            <a:schemeClr val="bg1">
              <a:lumMod val="95000"/>
            </a:schemeClr>
          </a:solidFill>
        </p:spPr>
        <p:txBody>
          <a:bodyPr wrap="square" rtlCol="0">
            <a:spAutoFit/>
          </a:bodyPr>
          <a:lstStyle/>
          <a:p>
            <a:r>
              <a:rPr lang="hr-HR" sz="1400" b="1" dirty="0">
                <a:latin typeface="Source Sans Pro" panose="020B0503030403020204" pitchFamily="34" charset="0"/>
                <a:ea typeface="Source Sans Pro" panose="020B0503030403020204" pitchFamily="34" charset="0"/>
              </a:rPr>
              <a:t>Search methods</a:t>
            </a:r>
          </a:p>
          <a:p>
            <a:endParaRPr lang="hr-HR" sz="800" b="1" dirty="0">
              <a:latin typeface="Source Sans Pro" panose="020B0503030403020204" pitchFamily="34" charset="0"/>
              <a:ea typeface="Source Sans Pro" panose="020B0503030403020204" pitchFamily="34" charset="0"/>
            </a:endParaRPr>
          </a:p>
          <a:p>
            <a:r>
              <a:rPr lang="en-GB" sz="1400" dirty="0">
                <a:latin typeface="Source Sans Pro" panose="020B0503030403020204" pitchFamily="34" charset="0"/>
                <a:ea typeface="Source Sans Pro" panose="020B0503030403020204" pitchFamily="34" charset="0"/>
              </a:rPr>
              <a:t>We searched the Cochrane Acute Respiratory Infections Group Specialized Register (15 February 20</a:t>
            </a:r>
            <a:r>
              <a:rPr lang="hr-HR" sz="1400" dirty="0">
                <a:latin typeface="Source Sans Pro" panose="020B0503030403020204" pitchFamily="34" charset="0"/>
                <a:ea typeface="Source Sans Pro" panose="020B0503030403020204" pitchFamily="34" charset="0"/>
              </a:rPr>
              <a:t>21</a:t>
            </a:r>
            <a:r>
              <a:rPr lang="en-GB" sz="1400" dirty="0">
                <a:latin typeface="Source Sans Pro" panose="020B0503030403020204" pitchFamily="34" charset="0"/>
                <a:ea typeface="Source Sans Pro" panose="020B0503030403020204" pitchFamily="34" charset="0"/>
              </a:rPr>
              <a:t>), the Cochrane Central Register of Controlled Trials (The Cochrane Library Issue 1, 20</a:t>
            </a:r>
            <a:r>
              <a:rPr lang="hr-HR" sz="1400" dirty="0">
                <a:latin typeface="Source Sans Pro" panose="020B0503030403020204" pitchFamily="34" charset="0"/>
                <a:ea typeface="Source Sans Pro" panose="020B0503030403020204" pitchFamily="34" charset="0"/>
              </a:rPr>
              <a:t>21</a:t>
            </a:r>
            <a:r>
              <a:rPr lang="en-GB" sz="1400" dirty="0">
                <a:latin typeface="Source Sans Pro" panose="020B0503030403020204" pitchFamily="34" charset="0"/>
                <a:ea typeface="Source Sans Pro" panose="020B0503030403020204" pitchFamily="34" charset="0"/>
              </a:rPr>
              <a:t>), MEDLINE (January 1966 to January 20</a:t>
            </a:r>
            <a:r>
              <a:rPr lang="hr-HR" sz="1400" dirty="0">
                <a:latin typeface="Source Sans Pro" panose="020B0503030403020204" pitchFamily="34" charset="0"/>
                <a:ea typeface="Source Sans Pro" panose="020B0503030403020204" pitchFamily="34" charset="0"/>
              </a:rPr>
              <a:t>21</a:t>
            </a:r>
            <a:r>
              <a:rPr lang="en-GB" sz="1400" dirty="0">
                <a:latin typeface="Source Sans Pro" panose="020B0503030403020204" pitchFamily="34" charset="0"/>
                <a:ea typeface="Source Sans Pro" panose="020B0503030403020204" pitchFamily="34" charset="0"/>
              </a:rPr>
              <a:t>), EMBASE (January 1985 to December 20</a:t>
            </a:r>
            <a:r>
              <a:rPr lang="hr-HR" sz="1400" dirty="0">
                <a:latin typeface="Source Sans Pro" panose="020B0503030403020204" pitchFamily="34" charset="0"/>
                <a:ea typeface="Source Sans Pro" panose="020B0503030403020204" pitchFamily="34" charset="0"/>
              </a:rPr>
              <a:t>20</a:t>
            </a:r>
            <a:r>
              <a:rPr lang="en-GB" sz="1400" dirty="0">
                <a:latin typeface="Source Sans Pro" panose="020B0503030403020204" pitchFamily="34" charset="0"/>
                <a:ea typeface="Source Sans Pro" panose="020B0503030403020204" pitchFamily="34" charset="0"/>
              </a:rPr>
              <a:t>) and reference lists of articles. We also searched trials registries and contacted manufacturers</a:t>
            </a:r>
            <a:r>
              <a:rPr lang="hr-HR" sz="1400" dirty="0">
                <a:latin typeface="Source Sans Pro" panose="020B0503030403020204" pitchFamily="34" charset="0"/>
                <a:ea typeface="Source Sans Pro" panose="020B0503030403020204" pitchFamily="34" charset="0"/>
              </a:rPr>
              <a:t>.</a:t>
            </a:r>
            <a:endParaRPr lang="en-GB" sz="1400" dirty="0">
              <a:latin typeface="Source Sans Pro" panose="020B0503030403020204" pitchFamily="34" charset="0"/>
              <a:ea typeface="Source Sans Pro" panose="020B0503030403020204" pitchFamily="34" charset="0"/>
            </a:endParaRPr>
          </a:p>
        </p:txBody>
      </p:sp>
      <p:sp>
        <p:nvSpPr>
          <p:cNvPr id="25" name="TextBox 24">
            <a:extLst>
              <a:ext uri="{FF2B5EF4-FFF2-40B4-BE49-F238E27FC236}">
                <a16:creationId xmlns:a16="http://schemas.microsoft.com/office/drawing/2014/main" id="{2564198F-F2B3-4876-BEEA-509287CC7030}"/>
              </a:ext>
            </a:extLst>
          </p:cNvPr>
          <p:cNvSpPr txBox="1"/>
          <p:nvPr/>
        </p:nvSpPr>
        <p:spPr>
          <a:xfrm>
            <a:off x="166591" y="4449115"/>
            <a:ext cx="6581114" cy="1077218"/>
          </a:xfrm>
          <a:prstGeom prst="rect">
            <a:avLst/>
          </a:prstGeom>
          <a:solidFill>
            <a:schemeClr val="bg1">
              <a:lumMod val="95000"/>
            </a:schemeClr>
          </a:solidFill>
        </p:spPr>
        <p:txBody>
          <a:bodyPr wrap="square" rtlCol="0">
            <a:spAutoFit/>
          </a:bodyPr>
          <a:lstStyle/>
          <a:p>
            <a:r>
              <a:rPr lang="hr-HR" sz="1400" b="1" dirty="0">
                <a:latin typeface="Source Sans Pro" panose="020B0503030403020204" pitchFamily="34" charset="0"/>
                <a:ea typeface="Source Sans Pro" panose="020B0503030403020204" pitchFamily="34" charset="0"/>
              </a:rPr>
              <a:t>Selection criteria</a:t>
            </a:r>
          </a:p>
          <a:p>
            <a:endParaRPr lang="hr-HR" sz="800" b="1" dirty="0">
              <a:latin typeface="Source Sans Pro" panose="020B0503030403020204" pitchFamily="34" charset="0"/>
              <a:ea typeface="Source Sans Pro" panose="020B0503030403020204" pitchFamily="34" charset="0"/>
            </a:endParaRPr>
          </a:p>
          <a:p>
            <a:r>
              <a:rPr lang="en-GB" sz="1400" dirty="0">
                <a:latin typeface="Source Sans Pro" panose="020B0503030403020204" pitchFamily="34" charset="0"/>
                <a:ea typeface="Source Sans Pro" panose="020B0503030403020204" pitchFamily="34" charset="0"/>
              </a:rPr>
              <a:t>Randomized studies comparing drug A with placebo in adults with suspected or confirmed influenza. Our </a:t>
            </a:r>
            <a:r>
              <a:rPr lang="hr-HR" sz="1400" dirty="0">
                <a:latin typeface="Source Sans Pro" panose="020B0503030403020204" pitchFamily="34" charset="0"/>
                <a:ea typeface="Source Sans Pro" panose="020B0503030403020204" pitchFamily="34" charset="0"/>
              </a:rPr>
              <a:t>critical</a:t>
            </a:r>
            <a:r>
              <a:rPr lang="en-GB" sz="1400" dirty="0">
                <a:latin typeface="Source Sans Pro" panose="020B0503030403020204" pitchFamily="34" charset="0"/>
                <a:ea typeface="Source Sans Pro" panose="020B0503030403020204" pitchFamily="34" charset="0"/>
              </a:rPr>
              <a:t> outcomes were duration of fever, symptomatic recovery and hospital admission. </a:t>
            </a:r>
          </a:p>
        </p:txBody>
      </p:sp>
    </p:spTree>
    <p:extLst>
      <p:ext uri="{BB962C8B-B14F-4D97-AF65-F5344CB8AC3E}">
        <p14:creationId xmlns:p14="http://schemas.microsoft.com/office/powerpoint/2010/main" val="3081261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0A0A44F-9D47-4F07-97D8-3BD9D2EB8A32}"/>
              </a:ext>
            </a:extLst>
          </p:cNvPr>
          <p:cNvSpPr txBox="1"/>
          <p:nvPr/>
        </p:nvSpPr>
        <p:spPr>
          <a:xfrm>
            <a:off x="6761560" y="88042"/>
            <a:ext cx="5332020" cy="4647426"/>
          </a:xfrm>
          <a:custGeom>
            <a:avLst/>
            <a:gdLst>
              <a:gd name="connsiteX0" fmla="*/ 0 w 5332020"/>
              <a:gd name="connsiteY0" fmla="*/ 0 h 4647426"/>
              <a:gd name="connsiteX1" fmla="*/ 666503 w 5332020"/>
              <a:gd name="connsiteY1" fmla="*/ 0 h 4647426"/>
              <a:gd name="connsiteX2" fmla="*/ 1386325 w 5332020"/>
              <a:gd name="connsiteY2" fmla="*/ 0 h 4647426"/>
              <a:gd name="connsiteX3" fmla="*/ 1999508 w 5332020"/>
              <a:gd name="connsiteY3" fmla="*/ 0 h 4647426"/>
              <a:gd name="connsiteX4" fmla="*/ 2719330 w 5332020"/>
              <a:gd name="connsiteY4" fmla="*/ 0 h 4647426"/>
              <a:gd name="connsiteX5" fmla="*/ 3439153 w 5332020"/>
              <a:gd name="connsiteY5" fmla="*/ 0 h 4647426"/>
              <a:gd name="connsiteX6" fmla="*/ 3945695 w 5332020"/>
              <a:gd name="connsiteY6" fmla="*/ 0 h 4647426"/>
              <a:gd name="connsiteX7" fmla="*/ 4505557 w 5332020"/>
              <a:gd name="connsiteY7" fmla="*/ 0 h 4647426"/>
              <a:gd name="connsiteX8" fmla="*/ 5332020 w 5332020"/>
              <a:gd name="connsiteY8" fmla="*/ 0 h 4647426"/>
              <a:gd name="connsiteX9" fmla="*/ 5332020 w 5332020"/>
              <a:gd name="connsiteY9" fmla="*/ 756867 h 4647426"/>
              <a:gd name="connsiteX10" fmla="*/ 5332020 w 5332020"/>
              <a:gd name="connsiteY10" fmla="*/ 1327836 h 4647426"/>
              <a:gd name="connsiteX11" fmla="*/ 5332020 w 5332020"/>
              <a:gd name="connsiteY11" fmla="*/ 2038228 h 4647426"/>
              <a:gd name="connsiteX12" fmla="*/ 5332020 w 5332020"/>
              <a:gd name="connsiteY12" fmla="*/ 2609198 h 4647426"/>
              <a:gd name="connsiteX13" fmla="*/ 5332020 w 5332020"/>
              <a:gd name="connsiteY13" fmla="*/ 3319590 h 4647426"/>
              <a:gd name="connsiteX14" fmla="*/ 5332020 w 5332020"/>
              <a:gd name="connsiteY14" fmla="*/ 4076457 h 4647426"/>
              <a:gd name="connsiteX15" fmla="*/ 5332020 w 5332020"/>
              <a:gd name="connsiteY15" fmla="*/ 4647426 h 4647426"/>
              <a:gd name="connsiteX16" fmla="*/ 4612197 w 5332020"/>
              <a:gd name="connsiteY16" fmla="*/ 4647426 h 4647426"/>
              <a:gd name="connsiteX17" fmla="*/ 4052335 w 5332020"/>
              <a:gd name="connsiteY17" fmla="*/ 4647426 h 4647426"/>
              <a:gd name="connsiteX18" fmla="*/ 3545793 w 5332020"/>
              <a:gd name="connsiteY18" fmla="*/ 4647426 h 4647426"/>
              <a:gd name="connsiteX19" fmla="*/ 2772650 w 5332020"/>
              <a:gd name="connsiteY19" fmla="*/ 4647426 h 4647426"/>
              <a:gd name="connsiteX20" fmla="*/ 2052828 w 5332020"/>
              <a:gd name="connsiteY20" fmla="*/ 4647426 h 4647426"/>
              <a:gd name="connsiteX21" fmla="*/ 1386325 w 5332020"/>
              <a:gd name="connsiteY21" fmla="*/ 4647426 h 4647426"/>
              <a:gd name="connsiteX22" fmla="*/ 826463 w 5332020"/>
              <a:gd name="connsiteY22" fmla="*/ 4647426 h 4647426"/>
              <a:gd name="connsiteX23" fmla="*/ 0 w 5332020"/>
              <a:gd name="connsiteY23" fmla="*/ 4647426 h 4647426"/>
              <a:gd name="connsiteX24" fmla="*/ 0 w 5332020"/>
              <a:gd name="connsiteY24" fmla="*/ 3890559 h 4647426"/>
              <a:gd name="connsiteX25" fmla="*/ 0 w 5332020"/>
              <a:gd name="connsiteY25" fmla="*/ 3366064 h 4647426"/>
              <a:gd name="connsiteX26" fmla="*/ 0 w 5332020"/>
              <a:gd name="connsiteY26" fmla="*/ 2748621 h 4647426"/>
              <a:gd name="connsiteX27" fmla="*/ 0 w 5332020"/>
              <a:gd name="connsiteY27" fmla="*/ 2131177 h 4647426"/>
              <a:gd name="connsiteX28" fmla="*/ 0 w 5332020"/>
              <a:gd name="connsiteY28" fmla="*/ 1374310 h 4647426"/>
              <a:gd name="connsiteX29" fmla="*/ 0 w 5332020"/>
              <a:gd name="connsiteY29" fmla="*/ 617444 h 4647426"/>
              <a:gd name="connsiteX30" fmla="*/ 0 w 5332020"/>
              <a:gd name="connsiteY30" fmla="*/ 0 h 464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332020" h="4647426" extrusionOk="0">
                <a:moveTo>
                  <a:pt x="0" y="0"/>
                </a:moveTo>
                <a:cubicBezTo>
                  <a:pt x="300920" y="-12183"/>
                  <a:pt x="439785" y="9394"/>
                  <a:pt x="666503" y="0"/>
                </a:cubicBezTo>
                <a:cubicBezTo>
                  <a:pt x="893221" y="-9394"/>
                  <a:pt x="1175456" y="-30616"/>
                  <a:pt x="1386325" y="0"/>
                </a:cubicBezTo>
                <a:cubicBezTo>
                  <a:pt x="1597194" y="30616"/>
                  <a:pt x="1765128" y="22478"/>
                  <a:pt x="1999508" y="0"/>
                </a:cubicBezTo>
                <a:cubicBezTo>
                  <a:pt x="2233888" y="-22478"/>
                  <a:pt x="2387404" y="-29143"/>
                  <a:pt x="2719330" y="0"/>
                </a:cubicBezTo>
                <a:cubicBezTo>
                  <a:pt x="3051256" y="29143"/>
                  <a:pt x="3282799" y="34897"/>
                  <a:pt x="3439153" y="0"/>
                </a:cubicBezTo>
                <a:cubicBezTo>
                  <a:pt x="3595507" y="-34897"/>
                  <a:pt x="3771393" y="-9027"/>
                  <a:pt x="3945695" y="0"/>
                </a:cubicBezTo>
                <a:cubicBezTo>
                  <a:pt x="4119997" y="9027"/>
                  <a:pt x="4340811" y="-16229"/>
                  <a:pt x="4505557" y="0"/>
                </a:cubicBezTo>
                <a:cubicBezTo>
                  <a:pt x="4670303" y="16229"/>
                  <a:pt x="5115320" y="-6268"/>
                  <a:pt x="5332020" y="0"/>
                </a:cubicBezTo>
                <a:cubicBezTo>
                  <a:pt x="5349263" y="362892"/>
                  <a:pt x="5326804" y="440564"/>
                  <a:pt x="5332020" y="756867"/>
                </a:cubicBezTo>
                <a:cubicBezTo>
                  <a:pt x="5337236" y="1073170"/>
                  <a:pt x="5353983" y="1197600"/>
                  <a:pt x="5332020" y="1327836"/>
                </a:cubicBezTo>
                <a:cubicBezTo>
                  <a:pt x="5310057" y="1458072"/>
                  <a:pt x="5326724" y="1776397"/>
                  <a:pt x="5332020" y="2038228"/>
                </a:cubicBezTo>
                <a:cubicBezTo>
                  <a:pt x="5337316" y="2300059"/>
                  <a:pt x="5343772" y="2478570"/>
                  <a:pt x="5332020" y="2609198"/>
                </a:cubicBezTo>
                <a:cubicBezTo>
                  <a:pt x="5320269" y="2739826"/>
                  <a:pt x="5366169" y="3081443"/>
                  <a:pt x="5332020" y="3319590"/>
                </a:cubicBezTo>
                <a:cubicBezTo>
                  <a:pt x="5297871" y="3557737"/>
                  <a:pt x="5347097" y="3723097"/>
                  <a:pt x="5332020" y="4076457"/>
                </a:cubicBezTo>
                <a:cubicBezTo>
                  <a:pt x="5316943" y="4429817"/>
                  <a:pt x="5350344" y="4526766"/>
                  <a:pt x="5332020" y="4647426"/>
                </a:cubicBezTo>
                <a:cubicBezTo>
                  <a:pt x="5126450" y="4627209"/>
                  <a:pt x="4830604" y="4673390"/>
                  <a:pt x="4612197" y="4647426"/>
                </a:cubicBezTo>
                <a:cubicBezTo>
                  <a:pt x="4393790" y="4621462"/>
                  <a:pt x="4253463" y="4640525"/>
                  <a:pt x="4052335" y="4647426"/>
                </a:cubicBezTo>
                <a:cubicBezTo>
                  <a:pt x="3851207" y="4654327"/>
                  <a:pt x="3691279" y="4631381"/>
                  <a:pt x="3545793" y="4647426"/>
                </a:cubicBezTo>
                <a:cubicBezTo>
                  <a:pt x="3400307" y="4663471"/>
                  <a:pt x="2933133" y="4623710"/>
                  <a:pt x="2772650" y="4647426"/>
                </a:cubicBezTo>
                <a:cubicBezTo>
                  <a:pt x="2612167" y="4671142"/>
                  <a:pt x="2339918" y="4668385"/>
                  <a:pt x="2052828" y="4647426"/>
                </a:cubicBezTo>
                <a:cubicBezTo>
                  <a:pt x="1765738" y="4626467"/>
                  <a:pt x="1697203" y="4675579"/>
                  <a:pt x="1386325" y="4647426"/>
                </a:cubicBezTo>
                <a:cubicBezTo>
                  <a:pt x="1075447" y="4619273"/>
                  <a:pt x="967264" y="4640372"/>
                  <a:pt x="826463" y="4647426"/>
                </a:cubicBezTo>
                <a:cubicBezTo>
                  <a:pt x="685662" y="4654480"/>
                  <a:pt x="405188" y="4674431"/>
                  <a:pt x="0" y="4647426"/>
                </a:cubicBezTo>
                <a:cubicBezTo>
                  <a:pt x="34715" y="4308714"/>
                  <a:pt x="-35708" y="4068356"/>
                  <a:pt x="0" y="3890559"/>
                </a:cubicBezTo>
                <a:cubicBezTo>
                  <a:pt x="35708" y="3712762"/>
                  <a:pt x="16094" y="3618980"/>
                  <a:pt x="0" y="3366064"/>
                </a:cubicBezTo>
                <a:cubicBezTo>
                  <a:pt x="-16094" y="3113148"/>
                  <a:pt x="-4115" y="3028848"/>
                  <a:pt x="0" y="2748621"/>
                </a:cubicBezTo>
                <a:cubicBezTo>
                  <a:pt x="4115" y="2468394"/>
                  <a:pt x="-17467" y="2322614"/>
                  <a:pt x="0" y="2131177"/>
                </a:cubicBezTo>
                <a:cubicBezTo>
                  <a:pt x="17467" y="1939740"/>
                  <a:pt x="18370" y="1561908"/>
                  <a:pt x="0" y="1374310"/>
                </a:cubicBezTo>
                <a:cubicBezTo>
                  <a:pt x="-18370" y="1186712"/>
                  <a:pt x="-981" y="853749"/>
                  <a:pt x="0" y="617444"/>
                </a:cubicBezTo>
                <a:cubicBezTo>
                  <a:pt x="981" y="381139"/>
                  <a:pt x="-247" y="235507"/>
                  <a:pt x="0" y="0"/>
                </a:cubicBezTo>
                <a:close/>
              </a:path>
            </a:pathLst>
          </a:custGeom>
          <a:noFill/>
          <a:ln w="19050" cap="rnd">
            <a:solidFill>
              <a:srgbClr val="002D64"/>
            </a:solidFill>
            <a:extLst>
              <a:ext uri="{C807C97D-BFC1-408E-A445-0C87EB9F89A2}">
                <ask:lineSketchStyleProps xmlns:ask="http://schemas.microsoft.com/office/drawing/2018/sketchyshapes" sd="3978221683">
                  <a:prstGeom prst="rect">
                    <a:avLst/>
                  </a:prstGeom>
                  <ask:type>
                    <ask:lineSketchFreehand/>
                  </ask:type>
                </ask:lineSketchStyleProps>
              </a:ext>
            </a:extLst>
          </a:ln>
        </p:spPr>
        <p:txBody>
          <a:bodyPr wrap="square" rtlCol="0">
            <a:spAutoFit/>
          </a:bodyPr>
          <a:lstStyle/>
          <a:p>
            <a:r>
              <a:rPr lang="hr-HR" sz="1400" dirty="0">
                <a:effectLst/>
                <a:latin typeface="Book Antiqua" panose="02040602050305030304" pitchFamily="18" charset="0"/>
                <a:ea typeface="Calibri" panose="020F0502020204030204" pitchFamily="34" charset="0"/>
                <a:cs typeface="Times New Roman" panose="02020603050405020304" pitchFamily="18" charset="0"/>
              </a:rPr>
              <a:t>In </a:t>
            </a:r>
            <a:r>
              <a:rPr lang="hr-HR" sz="1400" b="1" dirty="0">
                <a:effectLst/>
                <a:latin typeface="Book Antiqua" panose="02040602050305030304" pitchFamily="18" charset="0"/>
                <a:ea typeface="Calibri" panose="020F0502020204030204" pitchFamily="34" charset="0"/>
                <a:cs typeface="Times New Roman" panose="02020603050405020304" pitchFamily="18" charset="0"/>
              </a:rPr>
              <a:t>Main results</a:t>
            </a:r>
            <a:r>
              <a:rPr lang="hr-HR" sz="1400" dirty="0">
                <a:effectLst/>
                <a:latin typeface="Book Antiqua" panose="02040602050305030304" pitchFamily="18" charset="0"/>
                <a:ea typeface="Calibri" panose="020F0502020204030204" pitchFamily="34" charset="0"/>
                <a:cs typeface="Times New Roman" panose="02020603050405020304" pitchFamily="18" charset="0"/>
              </a:rPr>
              <a:t>, y</a:t>
            </a:r>
            <a:r>
              <a:rPr lang="en-AU" sz="1400" dirty="0" err="1">
                <a:effectLst/>
                <a:latin typeface="Book Antiqua" panose="02040602050305030304" pitchFamily="18" charset="0"/>
                <a:ea typeface="Calibri" panose="020F0502020204030204" pitchFamily="34" charset="0"/>
                <a:cs typeface="Times New Roman" panose="02020603050405020304" pitchFamily="18" charset="0"/>
              </a:rPr>
              <a:t>ou</a:t>
            </a:r>
            <a:r>
              <a:rPr lang="en-AU" sz="1400" dirty="0">
                <a:effectLst/>
                <a:latin typeface="Book Antiqua" panose="02040602050305030304" pitchFamily="18" charset="0"/>
                <a:ea typeface="Calibri" panose="020F0502020204030204" pitchFamily="34" charset="0"/>
                <a:cs typeface="Times New Roman" panose="02020603050405020304" pitchFamily="18" charset="0"/>
              </a:rPr>
              <a:t> should give a brief statement on the context for interpreting your results, including the overall risk of bias and comparability of studies. If risks of bias differ substantially for different comparisons and outcomes, this should be mentioned. You should then give the results for the main outcomes as specified in the protocol, including adverse effects.</a:t>
            </a:r>
            <a:endParaRPr lang="hr-HR" sz="1400" dirty="0">
              <a:effectLst/>
              <a:latin typeface="Book Antiqua" panose="02040602050305030304" pitchFamily="18" charset="0"/>
              <a:ea typeface="Calibri" panose="020F0502020204030204" pitchFamily="34" charset="0"/>
              <a:cs typeface="Times New Roman" panose="02020603050405020304" pitchFamily="18" charset="0"/>
            </a:endParaRPr>
          </a:p>
          <a:p>
            <a:endParaRPr lang="hr-HR" sz="800" dirty="0">
              <a:latin typeface="Book Antiqua" panose="02040602050305030304" pitchFamily="18" charset="0"/>
              <a:ea typeface="Calibri" panose="020F0502020204030204" pitchFamily="34" charset="0"/>
              <a:cs typeface="Times New Roman" panose="02020603050405020304" pitchFamily="18" charset="0"/>
            </a:endParaRPr>
          </a:p>
          <a:p>
            <a:r>
              <a:rPr lang="en-AU" sz="1400" dirty="0">
                <a:effectLst/>
                <a:latin typeface="Book Antiqua" panose="02040602050305030304" pitchFamily="18" charset="0"/>
                <a:ea typeface="Calibri" panose="020F0502020204030204" pitchFamily="34" charset="0"/>
                <a:cs typeface="Times New Roman" panose="02020603050405020304" pitchFamily="18" charset="0"/>
              </a:rPr>
              <a:t>Specify numbers of studies and participants, as well as the certainty of evidence for all outcomes. Make sure when you give your results that you give both the numerical results (if there’s a meta-analysis or a single study), as well as a narrative interpretation, to ensure that readers unfamiliar with statistics still get your message. Do not emphasize statistical significance, but describe the results in terms of magnitude, direction, and certainty. If you’re giving numerical results, make sure they’re the same as in the full review, with a confidence interval. You may wish to present both absolute and relative effects to assist understanding. Convert any standardized mean differences to more meaningful units on a scale.</a:t>
            </a:r>
            <a:endParaRPr lang="hr-HR" sz="1400" dirty="0">
              <a:effectLst/>
              <a:latin typeface="Book Antiqua" panose="02040602050305030304" pitchFamily="18" charset="0"/>
              <a:ea typeface="Calibri" panose="020F0502020204030204" pitchFamily="34" charset="0"/>
              <a:cs typeface="Times New Roman" panose="02020603050405020304" pitchFamily="18" charset="0"/>
            </a:endParaRPr>
          </a:p>
          <a:p>
            <a:endParaRPr lang="hr-HR" sz="800" dirty="0">
              <a:latin typeface="Book Antiqua" panose="02040602050305030304" pitchFamily="18" charset="0"/>
              <a:ea typeface="Calibri" panose="020F0502020204030204" pitchFamily="34" charset="0"/>
              <a:cs typeface="Times New Roman" panose="02020603050405020304" pitchFamily="18" charset="0"/>
            </a:endParaRPr>
          </a:p>
          <a:p>
            <a:r>
              <a:rPr lang="en-AU" sz="1400" dirty="0">
                <a:effectLst/>
                <a:latin typeface="Book Antiqua" panose="02040602050305030304" pitchFamily="18" charset="0"/>
                <a:ea typeface="Calibri" panose="020F0502020204030204" pitchFamily="34" charset="0"/>
                <a:cs typeface="Times New Roman" panose="02020603050405020304" pitchFamily="18" charset="0"/>
              </a:rPr>
              <a:t>Use standard narrative statements for describing the results of the review, based on the effect size and certainty of the evidence.</a:t>
            </a:r>
            <a:endParaRPr lang="en-GB" sz="1400" dirty="0">
              <a:effectLst/>
              <a:latin typeface="Book Antiqua" panose="02040602050305030304" pitchFamily="18"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DD8B08F1-32E3-4189-AA8E-6D811F5453B6}"/>
              </a:ext>
            </a:extLst>
          </p:cNvPr>
          <p:cNvSpPr txBox="1"/>
          <p:nvPr/>
        </p:nvSpPr>
        <p:spPr>
          <a:xfrm>
            <a:off x="6747912" y="5005504"/>
            <a:ext cx="5388618" cy="1815882"/>
          </a:xfrm>
          <a:custGeom>
            <a:avLst/>
            <a:gdLst>
              <a:gd name="connsiteX0" fmla="*/ 0 w 5388618"/>
              <a:gd name="connsiteY0" fmla="*/ 0 h 1815882"/>
              <a:gd name="connsiteX1" fmla="*/ 781350 w 5388618"/>
              <a:gd name="connsiteY1" fmla="*/ 0 h 1815882"/>
              <a:gd name="connsiteX2" fmla="*/ 1293268 w 5388618"/>
              <a:gd name="connsiteY2" fmla="*/ 0 h 1815882"/>
              <a:gd name="connsiteX3" fmla="*/ 1912959 w 5388618"/>
              <a:gd name="connsiteY3" fmla="*/ 0 h 1815882"/>
              <a:gd name="connsiteX4" fmla="*/ 2532650 w 5388618"/>
              <a:gd name="connsiteY4" fmla="*/ 0 h 1815882"/>
              <a:gd name="connsiteX5" fmla="*/ 3044569 w 5388618"/>
              <a:gd name="connsiteY5" fmla="*/ 0 h 1815882"/>
              <a:gd name="connsiteX6" fmla="*/ 3772033 w 5388618"/>
              <a:gd name="connsiteY6" fmla="*/ 0 h 1815882"/>
              <a:gd name="connsiteX7" fmla="*/ 4445610 w 5388618"/>
              <a:gd name="connsiteY7" fmla="*/ 0 h 1815882"/>
              <a:gd name="connsiteX8" fmla="*/ 5388618 w 5388618"/>
              <a:gd name="connsiteY8" fmla="*/ 0 h 1815882"/>
              <a:gd name="connsiteX9" fmla="*/ 5388618 w 5388618"/>
              <a:gd name="connsiteY9" fmla="*/ 550818 h 1815882"/>
              <a:gd name="connsiteX10" fmla="*/ 5388618 w 5388618"/>
              <a:gd name="connsiteY10" fmla="*/ 1137953 h 1815882"/>
              <a:gd name="connsiteX11" fmla="*/ 5388618 w 5388618"/>
              <a:gd name="connsiteY11" fmla="*/ 1815882 h 1815882"/>
              <a:gd name="connsiteX12" fmla="*/ 4661155 w 5388618"/>
              <a:gd name="connsiteY12" fmla="*/ 1815882 h 1815882"/>
              <a:gd name="connsiteX13" fmla="*/ 4149236 w 5388618"/>
              <a:gd name="connsiteY13" fmla="*/ 1815882 h 1815882"/>
              <a:gd name="connsiteX14" fmla="*/ 3583431 w 5388618"/>
              <a:gd name="connsiteY14" fmla="*/ 1815882 h 1815882"/>
              <a:gd name="connsiteX15" fmla="*/ 2963740 w 5388618"/>
              <a:gd name="connsiteY15" fmla="*/ 1815882 h 1815882"/>
              <a:gd name="connsiteX16" fmla="*/ 2397935 w 5388618"/>
              <a:gd name="connsiteY16" fmla="*/ 1815882 h 1815882"/>
              <a:gd name="connsiteX17" fmla="*/ 1778244 w 5388618"/>
              <a:gd name="connsiteY17" fmla="*/ 1815882 h 1815882"/>
              <a:gd name="connsiteX18" fmla="*/ 1212439 w 5388618"/>
              <a:gd name="connsiteY18" fmla="*/ 1815882 h 1815882"/>
              <a:gd name="connsiteX19" fmla="*/ 592748 w 5388618"/>
              <a:gd name="connsiteY19" fmla="*/ 1815882 h 1815882"/>
              <a:gd name="connsiteX20" fmla="*/ 0 w 5388618"/>
              <a:gd name="connsiteY20" fmla="*/ 1815882 h 1815882"/>
              <a:gd name="connsiteX21" fmla="*/ 0 w 5388618"/>
              <a:gd name="connsiteY21" fmla="*/ 1210588 h 1815882"/>
              <a:gd name="connsiteX22" fmla="*/ 0 w 5388618"/>
              <a:gd name="connsiteY22" fmla="*/ 587135 h 1815882"/>
              <a:gd name="connsiteX23" fmla="*/ 0 w 5388618"/>
              <a:gd name="connsiteY23" fmla="*/ 0 h 1815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388618" h="1815882" extrusionOk="0">
                <a:moveTo>
                  <a:pt x="0" y="0"/>
                </a:moveTo>
                <a:cubicBezTo>
                  <a:pt x="362974" y="17134"/>
                  <a:pt x="502243" y="38511"/>
                  <a:pt x="781350" y="0"/>
                </a:cubicBezTo>
                <a:cubicBezTo>
                  <a:pt x="1060457" y="-38511"/>
                  <a:pt x="1058663" y="-7184"/>
                  <a:pt x="1293268" y="0"/>
                </a:cubicBezTo>
                <a:cubicBezTo>
                  <a:pt x="1527873" y="7184"/>
                  <a:pt x="1745681" y="-26438"/>
                  <a:pt x="1912959" y="0"/>
                </a:cubicBezTo>
                <a:cubicBezTo>
                  <a:pt x="2080237" y="26438"/>
                  <a:pt x="2339160" y="3025"/>
                  <a:pt x="2532650" y="0"/>
                </a:cubicBezTo>
                <a:cubicBezTo>
                  <a:pt x="2726140" y="-3025"/>
                  <a:pt x="2916883" y="2225"/>
                  <a:pt x="3044569" y="0"/>
                </a:cubicBezTo>
                <a:cubicBezTo>
                  <a:pt x="3172255" y="-2225"/>
                  <a:pt x="3496424" y="11552"/>
                  <a:pt x="3772033" y="0"/>
                </a:cubicBezTo>
                <a:cubicBezTo>
                  <a:pt x="4047642" y="-11552"/>
                  <a:pt x="4144487" y="-15419"/>
                  <a:pt x="4445610" y="0"/>
                </a:cubicBezTo>
                <a:cubicBezTo>
                  <a:pt x="4746733" y="15419"/>
                  <a:pt x="5003323" y="-41787"/>
                  <a:pt x="5388618" y="0"/>
                </a:cubicBezTo>
                <a:cubicBezTo>
                  <a:pt x="5408208" y="142074"/>
                  <a:pt x="5367162" y="308963"/>
                  <a:pt x="5388618" y="550818"/>
                </a:cubicBezTo>
                <a:cubicBezTo>
                  <a:pt x="5410074" y="792673"/>
                  <a:pt x="5378323" y="1013452"/>
                  <a:pt x="5388618" y="1137953"/>
                </a:cubicBezTo>
                <a:cubicBezTo>
                  <a:pt x="5398913" y="1262454"/>
                  <a:pt x="5399430" y="1625616"/>
                  <a:pt x="5388618" y="1815882"/>
                </a:cubicBezTo>
                <a:cubicBezTo>
                  <a:pt x="5096099" y="1817093"/>
                  <a:pt x="4898028" y="1829003"/>
                  <a:pt x="4661155" y="1815882"/>
                </a:cubicBezTo>
                <a:cubicBezTo>
                  <a:pt x="4424282" y="1802761"/>
                  <a:pt x="4293891" y="1830836"/>
                  <a:pt x="4149236" y="1815882"/>
                </a:cubicBezTo>
                <a:cubicBezTo>
                  <a:pt x="4004581" y="1800928"/>
                  <a:pt x="3781473" y="1797714"/>
                  <a:pt x="3583431" y="1815882"/>
                </a:cubicBezTo>
                <a:cubicBezTo>
                  <a:pt x="3385389" y="1834050"/>
                  <a:pt x="3106933" y="1811892"/>
                  <a:pt x="2963740" y="1815882"/>
                </a:cubicBezTo>
                <a:cubicBezTo>
                  <a:pt x="2820547" y="1819872"/>
                  <a:pt x="2677896" y="1842825"/>
                  <a:pt x="2397935" y="1815882"/>
                </a:cubicBezTo>
                <a:cubicBezTo>
                  <a:pt x="2117975" y="1788939"/>
                  <a:pt x="1946087" y="1807440"/>
                  <a:pt x="1778244" y="1815882"/>
                </a:cubicBezTo>
                <a:cubicBezTo>
                  <a:pt x="1610401" y="1824324"/>
                  <a:pt x="1424775" y="1831978"/>
                  <a:pt x="1212439" y="1815882"/>
                </a:cubicBezTo>
                <a:cubicBezTo>
                  <a:pt x="1000103" y="1799786"/>
                  <a:pt x="788789" y="1809003"/>
                  <a:pt x="592748" y="1815882"/>
                </a:cubicBezTo>
                <a:cubicBezTo>
                  <a:pt x="396707" y="1822761"/>
                  <a:pt x="159088" y="1826164"/>
                  <a:pt x="0" y="1815882"/>
                </a:cubicBezTo>
                <a:cubicBezTo>
                  <a:pt x="26146" y="1619279"/>
                  <a:pt x="27426" y="1391204"/>
                  <a:pt x="0" y="1210588"/>
                </a:cubicBezTo>
                <a:cubicBezTo>
                  <a:pt x="-27426" y="1029972"/>
                  <a:pt x="-24128" y="745343"/>
                  <a:pt x="0" y="587135"/>
                </a:cubicBezTo>
                <a:cubicBezTo>
                  <a:pt x="24128" y="428927"/>
                  <a:pt x="488" y="233023"/>
                  <a:pt x="0" y="0"/>
                </a:cubicBezTo>
                <a:close/>
              </a:path>
            </a:pathLst>
          </a:custGeom>
          <a:noFill/>
          <a:ln w="19050" cap="rnd">
            <a:solidFill>
              <a:srgbClr val="002D64"/>
            </a:solidFill>
            <a:extLst>
              <a:ext uri="{C807C97D-BFC1-408E-A445-0C87EB9F89A2}">
                <ask:lineSketchStyleProps xmlns:ask="http://schemas.microsoft.com/office/drawing/2018/sketchyshapes" sd="414578267">
                  <a:prstGeom prst="rect">
                    <a:avLst/>
                  </a:prstGeom>
                  <ask:type>
                    <ask:lineSketchFreehand/>
                  </ask:type>
                </ask:lineSketchStyleProps>
              </a:ext>
            </a:extLst>
          </a:ln>
        </p:spPr>
        <p:txBody>
          <a:bodyPr wrap="square" rtlCol="0">
            <a:spAutoFit/>
          </a:bodyPr>
          <a:lstStyle/>
          <a:p>
            <a:r>
              <a:rPr lang="en-AU" sz="1400" dirty="0">
                <a:effectLst/>
                <a:latin typeface="Book Antiqua" panose="02040602050305030304" pitchFamily="18" charset="0"/>
                <a:ea typeface="Calibri" panose="020F0502020204030204" pitchFamily="34" charset="0"/>
                <a:cs typeface="Times New Roman" panose="02020603050405020304" pitchFamily="18" charset="0"/>
              </a:rPr>
              <a:t>The </a:t>
            </a:r>
            <a:r>
              <a:rPr lang="en-AU" sz="1400" b="1" dirty="0">
                <a:effectLst/>
                <a:latin typeface="Book Antiqua" panose="02040602050305030304" pitchFamily="18" charset="0"/>
                <a:ea typeface="Calibri" panose="020F0502020204030204" pitchFamily="34" charset="0"/>
                <a:cs typeface="Times New Roman" panose="02020603050405020304" pitchFamily="18" charset="0"/>
              </a:rPr>
              <a:t>Authors’ conclusions</a:t>
            </a:r>
            <a:r>
              <a:rPr lang="en-AU" sz="1400" dirty="0">
                <a:effectLst/>
                <a:latin typeface="Book Antiqua" panose="02040602050305030304" pitchFamily="18" charset="0"/>
                <a:ea typeface="Calibri" panose="020F0502020204030204" pitchFamily="34" charset="0"/>
                <a:cs typeface="Times New Roman" panose="02020603050405020304" pitchFamily="18" charset="0"/>
              </a:rPr>
              <a:t> are a briefer version of those in the full review – mainly focusing on the implications for practice. As in the full review, avoid recommendations and assumptions about the values and context in which the results of the review might be implemented. Make sure your conclusions are directly supported by the review and reflect </a:t>
            </a:r>
            <a:r>
              <a:rPr lang="en-AU" sz="1400">
                <a:effectLst/>
                <a:latin typeface="Book Antiqua" panose="02040602050305030304" pitchFamily="18" charset="0"/>
                <a:ea typeface="Calibri" panose="020F0502020204030204" pitchFamily="34" charset="0"/>
                <a:cs typeface="Times New Roman" panose="02020603050405020304" pitchFamily="18" charset="0"/>
              </a:rPr>
              <a:t>the certainty of </a:t>
            </a:r>
            <a:r>
              <a:rPr lang="en-AU" sz="1400" dirty="0">
                <a:effectLst/>
                <a:latin typeface="Book Antiqua" panose="02040602050305030304" pitchFamily="18" charset="0"/>
                <a:ea typeface="Calibri" panose="020F0502020204030204" pitchFamily="34" charset="0"/>
                <a:cs typeface="Times New Roman" panose="02020603050405020304" pitchFamily="18" charset="0"/>
              </a:rPr>
              <a:t>the evidence. Note any important limitations. Include implications for research only if they are not obvious.</a:t>
            </a:r>
            <a:endParaRPr lang="en-GB" sz="1400" dirty="0"/>
          </a:p>
        </p:txBody>
      </p:sp>
      <p:pic>
        <p:nvPicPr>
          <p:cNvPr id="21" name="Graphic 20" descr="Information with solid fill">
            <a:extLst>
              <a:ext uri="{FF2B5EF4-FFF2-40B4-BE49-F238E27FC236}">
                <a16:creationId xmlns:a16="http://schemas.microsoft.com/office/drawing/2014/main" id="{1E5D7F2F-1DDA-4643-9D26-CAFEB3B8A52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86638" y="0"/>
            <a:ext cx="457200" cy="457200"/>
          </a:xfrm>
          <a:prstGeom prst="rect">
            <a:avLst/>
          </a:prstGeom>
        </p:spPr>
      </p:pic>
      <p:pic>
        <p:nvPicPr>
          <p:cNvPr id="22" name="Graphic 21" descr="Information with solid fill">
            <a:extLst>
              <a:ext uri="{FF2B5EF4-FFF2-40B4-BE49-F238E27FC236}">
                <a16:creationId xmlns:a16="http://schemas.microsoft.com/office/drawing/2014/main" id="{975CF66A-55DB-47A3-8A46-3D29228F20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65652" y="4910058"/>
            <a:ext cx="457200" cy="457200"/>
          </a:xfrm>
          <a:prstGeom prst="rect">
            <a:avLst/>
          </a:prstGeom>
        </p:spPr>
      </p:pic>
      <p:sp>
        <p:nvSpPr>
          <p:cNvPr id="10" name="TextBox 9">
            <a:extLst>
              <a:ext uri="{FF2B5EF4-FFF2-40B4-BE49-F238E27FC236}">
                <a16:creationId xmlns:a16="http://schemas.microsoft.com/office/drawing/2014/main" id="{4BEA43B5-4CCF-4D0A-8794-372BEF14B547}"/>
              </a:ext>
            </a:extLst>
          </p:cNvPr>
          <p:cNvSpPr txBox="1"/>
          <p:nvPr/>
        </p:nvSpPr>
        <p:spPr>
          <a:xfrm>
            <a:off x="34124" y="228600"/>
            <a:ext cx="6352514" cy="3890809"/>
          </a:xfrm>
          <a:prstGeom prst="rect">
            <a:avLst/>
          </a:prstGeom>
          <a:solidFill>
            <a:schemeClr val="bg1">
              <a:lumMod val="95000"/>
            </a:schemeClr>
          </a:solidFill>
        </p:spPr>
        <p:txBody>
          <a:bodyPr wrap="square" rtlCol="0">
            <a:spAutoFit/>
          </a:bodyPr>
          <a:lstStyle/>
          <a:p>
            <a:r>
              <a:rPr lang="hr-HR" sz="1400" b="1" dirty="0">
                <a:latin typeface="Source Sans Pro" panose="020B0503030403020204" pitchFamily="34" charset="0"/>
                <a:ea typeface="Source Sans Pro" panose="020B0503030403020204" pitchFamily="34" charset="0"/>
              </a:rPr>
              <a:t>Main results</a:t>
            </a:r>
          </a:p>
          <a:p>
            <a:endParaRPr lang="hr-HR" sz="800" b="1" dirty="0">
              <a:latin typeface="Source Sans Pro" panose="020B0503030403020204" pitchFamily="34" charset="0"/>
              <a:ea typeface="Source Sans Pro" panose="020B0503030403020204" pitchFamily="34" charset="0"/>
            </a:endParaRPr>
          </a:p>
          <a:p>
            <a:pPr>
              <a:spcAft>
                <a:spcPts val="100"/>
              </a:spcAft>
            </a:pPr>
            <a:r>
              <a:rPr lang="en-GB" sz="1400" dirty="0">
                <a:latin typeface="Source Sans Pro" panose="020B0503030403020204" pitchFamily="34" charset="0"/>
                <a:ea typeface="Source Sans Pro" panose="020B0503030403020204" pitchFamily="34" charset="0"/>
              </a:rPr>
              <a:t>We included 17 trials involving 1689 people. The studies were conducted in both hemispheres during influenza seasons between 1991 and 201</a:t>
            </a:r>
            <a:r>
              <a:rPr lang="hr-HR" sz="1400" dirty="0">
                <a:latin typeface="Source Sans Pro" panose="020B0503030403020204" pitchFamily="34" charset="0"/>
                <a:ea typeface="Source Sans Pro" panose="020B0503030403020204" pitchFamily="34" charset="0"/>
              </a:rPr>
              <a:t>8</a:t>
            </a:r>
            <a:r>
              <a:rPr lang="en-GB" sz="1400" dirty="0">
                <a:latin typeface="Source Sans Pro" panose="020B0503030403020204" pitchFamily="34" charset="0"/>
                <a:ea typeface="Source Sans Pro" panose="020B0503030403020204" pitchFamily="34" charset="0"/>
              </a:rPr>
              <a:t>. They primarily recruited community-dwelling adults. Overall the studies were at a low risk of bias</a:t>
            </a:r>
            <a:r>
              <a:rPr lang="hr-HR" sz="1400" dirty="0">
                <a:latin typeface="Source Sans Pro" panose="020B0503030403020204" pitchFamily="34" charset="0"/>
                <a:ea typeface="Source Sans Pro" panose="020B0503030403020204" pitchFamily="34" charset="0"/>
              </a:rPr>
              <a:t>, but there was some evidence of bias due to missing outcome data in six small trials. </a:t>
            </a:r>
          </a:p>
          <a:p>
            <a:pPr>
              <a:spcAft>
                <a:spcPts val="100"/>
              </a:spcAft>
            </a:pPr>
            <a:r>
              <a:rPr lang="en-GB" sz="1400" dirty="0">
                <a:latin typeface="Source Sans Pro" panose="020B0503030403020204" pitchFamily="34" charset="0"/>
                <a:ea typeface="Source Sans Pro" panose="020B0503030403020204" pitchFamily="34" charset="0"/>
              </a:rPr>
              <a:t>There is high certainty evidence that drug A shortens duration of fever by 1 day (95% confidence interval 0.73 to 1.29), a reduction from 8 days to 7 days. The effect of A on symptomatic improvement was uncertain due to variation in the study results and wide confidence intervals (OR 0.96 (95% CI 0.4 to 4.5), very low certainty evidence). Based on 11 trials of 1073 people, central nervous system effects are probably more common with A than placebo, increasing from an assumed rate of 11 per 1000 on placebo to 27 per 1000 (RR 2.58, 95% confidence interval 1.54 to 4.33; moderate certainty evidence). No studies measured quality of life. The risk of admission was low in the study populations. There was one reported admission to hospital in each treatment group based on 7 studies of 965 people</a:t>
            </a:r>
            <a:r>
              <a:rPr lang="hr-HR" sz="1400" dirty="0">
                <a:latin typeface="Source Sans Pro" panose="020B0503030403020204" pitchFamily="34" charset="0"/>
                <a:ea typeface="Source Sans Pro" panose="020B0503030403020204" pitchFamily="34" charset="0"/>
              </a:rPr>
              <a:t> </a:t>
            </a:r>
            <a:r>
              <a:rPr lang="en-GB" sz="1400" dirty="0">
                <a:latin typeface="Source Sans Pro" panose="020B0503030403020204" pitchFamily="34" charset="0"/>
                <a:ea typeface="Source Sans Pro" panose="020B0503030403020204" pitchFamily="34" charset="0"/>
              </a:rPr>
              <a:t>(RR 0.98 (95% CI 0.2 to 6), very low certainty evidence). </a:t>
            </a:r>
          </a:p>
        </p:txBody>
      </p:sp>
      <p:sp>
        <p:nvSpPr>
          <p:cNvPr id="11" name="TextBox 10">
            <a:extLst>
              <a:ext uri="{FF2B5EF4-FFF2-40B4-BE49-F238E27FC236}">
                <a16:creationId xmlns:a16="http://schemas.microsoft.com/office/drawing/2014/main" id="{371877BA-93A2-465F-9EE5-180738121B77}"/>
              </a:ext>
            </a:extLst>
          </p:cNvPr>
          <p:cNvSpPr txBox="1"/>
          <p:nvPr/>
        </p:nvSpPr>
        <p:spPr>
          <a:xfrm>
            <a:off x="55470" y="5017104"/>
            <a:ext cx="6331168" cy="1508105"/>
          </a:xfrm>
          <a:prstGeom prst="rect">
            <a:avLst/>
          </a:prstGeom>
          <a:solidFill>
            <a:schemeClr val="bg1">
              <a:lumMod val="95000"/>
            </a:schemeClr>
          </a:solidFill>
        </p:spPr>
        <p:txBody>
          <a:bodyPr wrap="square" rtlCol="0">
            <a:spAutoFit/>
          </a:bodyPr>
          <a:lstStyle/>
          <a:p>
            <a:r>
              <a:rPr lang="hr-HR" sz="1400" b="1" dirty="0">
                <a:latin typeface="Source Sans Pro" panose="020B0503030403020204" pitchFamily="34" charset="0"/>
                <a:ea typeface="Source Sans Pro" panose="020B0503030403020204" pitchFamily="34" charset="0"/>
              </a:rPr>
              <a:t>Authors’ conclusions</a:t>
            </a:r>
          </a:p>
          <a:p>
            <a:endParaRPr lang="hr-HR" sz="800" b="1" dirty="0">
              <a:latin typeface="Source Sans Pro" panose="020B0503030403020204" pitchFamily="34" charset="0"/>
              <a:ea typeface="Source Sans Pro" panose="020B0503030403020204" pitchFamily="34" charset="0"/>
            </a:endParaRPr>
          </a:p>
          <a:p>
            <a:r>
              <a:rPr lang="en-GB" sz="1400" dirty="0">
                <a:latin typeface="Source Sans Pro" panose="020B0503030403020204" pitchFamily="34" charset="0"/>
                <a:ea typeface="Source Sans Pro" panose="020B0503030403020204" pitchFamily="34" charset="0"/>
              </a:rPr>
              <a:t>Drug A reduce</a:t>
            </a:r>
            <a:r>
              <a:rPr lang="hr-HR" sz="1400" dirty="0">
                <a:latin typeface="Source Sans Pro" panose="020B0503030403020204" pitchFamily="34" charset="0"/>
                <a:ea typeface="Source Sans Pro" panose="020B0503030403020204" pitchFamily="34" charset="0"/>
              </a:rPr>
              <a:t>s</a:t>
            </a:r>
            <a:r>
              <a:rPr lang="en-GB" sz="1400" dirty="0">
                <a:latin typeface="Source Sans Pro" panose="020B0503030403020204" pitchFamily="34" charset="0"/>
                <a:ea typeface="Source Sans Pro" panose="020B0503030403020204" pitchFamily="34" charset="0"/>
              </a:rPr>
              <a:t> duration of fever in community dwelling adults who are at low risk of admission to hospital, but it</a:t>
            </a:r>
            <a:r>
              <a:rPr lang="hr-HR" sz="1400" dirty="0">
                <a:latin typeface="Source Sans Pro" panose="020B0503030403020204" pitchFamily="34" charset="0"/>
                <a:ea typeface="Source Sans Pro" panose="020B0503030403020204" pitchFamily="34" charset="0"/>
              </a:rPr>
              <a:t> likely</a:t>
            </a:r>
            <a:r>
              <a:rPr lang="en-GB" sz="1400" dirty="0">
                <a:latin typeface="Source Sans Pro" panose="020B0503030403020204" pitchFamily="34" charset="0"/>
                <a:ea typeface="Source Sans Pro" panose="020B0503030403020204" pitchFamily="34" charset="0"/>
              </a:rPr>
              <a:t> increases risk of central nervous system effects. There is uncertainty over the effects of A on symptomatic improvement and </a:t>
            </a:r>
            <a:r>
              <a:rPr lang="hr-HR" sz="1400" dirty="0">
                <a:latin typeface="Source Sans Pro" panose="020B0503030403020204" pitchFamily="34" charset="0"/>
                <a:ea typeface="Source Sans Pro" panose="020B0503030403020204" pitchFamily="34" charset="0"/>
              </a:rPr>
              <a:t>no evidence was found that measured </a:t>
            </a:r>
            <a:r>
              <a:rPr lang="en-GB" sz="1400" dirty="0">
                <a:latin typeface="Source Sans Pro" panose="020B0503030403020204" pitchFamily="34" charset="0"/>
                <a:ea typeface="Source Sans Pro" panose="020B0503030403020204" pitchFamily="34" charset="0"/>
              </a:rPr>
              <a:t>quality of life. Three large ongoing studies are likely to report findings on most outcomes of interest in this review.</a:t>
            </a:r>
          </a:p>
        </p:txBody>
      </p:sp>
    </p:spTree>
    <p:extLst>
      <p:ext uri="{BB962C8B-B14F-4D97-AF65-F5344CB8AC3E}">
        <p14:creationId xmlns:p14="http://schemas.microsoft.com/office/powerpoint/2010/main" val="4615569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TotalTime>
  <Words>1021</Words>
  <Application>Microsoft Office PowerPoint</Application>
  <PresentationFormat>Widescreen</PresentationFormat>
  <Paragraphs>35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 Antiqua</vt:lpstr>
      <vt:lpstr>Calibri</vt:lpstr>
      <vt:lpstr>Calibri Light</vt:lpstr>
      <vt:lpstr>Source Sans Pro</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Dario Sambunjak</dc:creator>
  <cp:lastModifiedBy>Dario Sambunjak</cp:lastModifiedBy>
  <cp:revision>27</cp:revision>
  <dcterms:created xsi:type="dcterms:W3CDTF">2021-09-03T09:24:27Z</dcterms:created>
  <dcterms:modified xsi:type="dcterms:W3CDTF">2022-04-01T09:47:36Z</dcterms:modified>
</cp:coreProperties>
</file>