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modernComment_231_5AA5B7E9.xml" ContentType="application/vnd.ms-powerpoint.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handoutMasterIdLst>
    <p:handoutMasterId r:id="rId20"/>
  </p:handoutMasterIdLst>
  <p:sldIdLst>
    <p:sldId id="257" r:id="rId2"/>
    <p:sldId id="554" r:id="rId3"/>
    <p:sldId id="568" r:id="rId4"/>
    <p:sldId id="555" r:id="rId5"/>
    <p:sldId id="556" r:id="rId6"/>
    <p:sldId id="557" r:id="rId7"/>
    <p:sldId id="558" r:id="rId8"/>
    <p:sldId id="559" r:id="rId9"/>
    <p:sldId id="570" r:id="rId10"/>
    <p:sldId id="561" r:id="rId11"/>
    <p:sldId id="562" r:id="rId12"/>
    <p:sldId id="563" r:id="rId13"/>
    <p:sldId id="566" r:id="rId14"/>
    <p:sldId id="565" r:id="rId15"/>
    <p:sldId id="567" r:id="rId16"/>
    <p:sldId id="564" r:id="rId17"/>
    <p:sldId id="344" r:id="rId1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22"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E3A6B78-3956-739B-420C-980D0626EC01}" name="Ruth Turley" initials="RT" userId="S::rturley@cochrane.org::512b15c6-d1ea-4fb0-aa96-0e681c063f4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571" autoAdjust="0"/>
    <p:restoredTop sz="74853" autoAdjust="0"/>
  </p:normalViewPr>
  <p:slideViewPr>
    <p:cSldViewPr snapToGrid="0" showGuides="1">
      <p:cViewPr varScale="1">
        <p:scale>
          <a:sx n="85" d="100"/>
          <a:sy n="85" d="100"/>
        </p:scale>
        <p:origin x="1962" y="90"/>
      </p:cViewPr>
      <p:guideLst>
        <p:guide orient="horz"/>
        <p:guide pos="22"/>
      </p:guideLst>
    </p:cSldViewPr>
  </p:slideViewPr>
  <p:outlineViewPr>
    <p:cViewPr>
      <p:scale>
        <a:sx n="33" d="100"/>
        <a:sy n="33" d="100"/>
      </p:scale>
      <p:origin x="0" y="0"/>
    </p:cViewPr>
  </p:outlineViewPr>
  <p:notesTextViewPr>
    <p:cViewPr>
      <p:scale>
        <a:sx n="1" d="1"/>
        <a:sy n="1" d="1"/>
      </p:scale>
      <p:origin x="0" y="0"/>
    </p:cViewPr>
  </p:notesTextViewPr>
  <p:notesViewPr>
    <p:cSldViewPr snapToGrid="0" showGuides="1">
      <p:cViewPr varScale="1">
        <p:scale>
          <a:sx n="81" d="100"/>
          <a:sy n="81" d="100"/>
        </p:scale>
        <p:origin x="972" y="102"/>
      </p:cViewPr>
      <p:guideLst>
        <p:guide orient="horz" pos="3024"/>
        <p:guide/>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omments/modernComment_231_5AA5B7E9.xml><?xml version="1.0" encoding="utf-8"?>
<p188:cmLst xmlns:a="http://schemas.openxmlformats.org/drawingml/2006/main" xmlns:r="http://schemas.openxmlformats.org/officeDocument/2006/relationships" xmlns:p188="http://schemas.microsoft.com/office/powerpoint/2018/8/main">
  <p188:cm id="{66CC2EDB-A870-8649-8445-8129A75536CD}" authorId="{8E3A6B78-3956-739B-420C-980D0626EC01}" created="2023-02-07T16:27:22.409">
    <ac:txMkLst xmlns:ac="http://schemas.microsoft.com/office/drawing/2013/main/command">
      <pc:docMk xmlns:pc="http://schemas.microsoft.com/office/powerpoint/2013/main/command"/>
      <pc:sldMk xmlns:pc="http://schemas.microsoft.com/office/powerpoint/2013/main/command" cId="1520809961" sldId="561"/>
      <ac:spMk id="7171" creationId="{00000000-0000-0000-0000-000000000000}"/>
      <ac:txMk cp="70" len="42">
        <ac:context len="238" hash="331840524"/>
      </ac:txMk>
    </ac:txMkLst>
    <p188:pos x="5003801" y="1110938"/>
    <p188:txBody>
      <a:bodyPr/>
      <a:lstStyle/>
      <a:p>
        <a:r>
          <a:rPr lang="en-GB"/>
          <a:t>Is this right? Or should it be for non-Cochrane authors rather than reviews. 
Not sure if this is relevant but  what stops a Cochrane author using this to write a non-cochrane review? </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70238" cy="481013"/>
          </a:xfrm>
          <a:prstGeom prst="rect">
            <a:avLst/>
          </a:prstGeom>
        </p:spPr>
        <p:txBody>
          <a:bodyPr vert="horz" lIns="87572" tIns="43786" rIns="87572" bIns="43786" rtlCol="0"/>
          <a:lstStyle>
            <a:lvl1pPr algn="l">
              <a:defRPr sz="1100"/>
            </a:lvl1pPr>
          </a:lstStyle>
          <a:p>
            <a:endParaRPr lang="en-AU"/>
          </a:p>
        </p:txBody>
      </p:sp>
      <p:sp>
        <p:nvSpPr>
          <p:cNvPr id="4" name="Footer Placeholder 3"/>
          <p:cNvSpPr>
            <a:spLocks noGrp="1"/>
          </p:cNvSpPr>
          <p:nvPr>
            <p:ph type="ftr" sz="quarter" idx="2"/>
          </p:nvPr>
        </p:nvSpPr>
        <p:spPr>
          <a:xfrm>
            <a:off x="0" y="9120189"/>
            <a:ext cx="3170238" cy="481011"/>
          </a:xfrm>
          <a:prstGeom prst="rect">
            <a:avLst/>
          </a:prstGeom>
        </p:spPr>
        <p:txBody>
          <a:bodyPr vert="horz" lIns="87572" tIns="43786" rIns="87572" bIns="43786" rtlCol="0" anchor="b"/>
          <a:lstStyle>
            <a:lvl1pPr algn="l">
              <a:defRPr sz="1100"/>
            </a:lvl1pPr>
          </a:lstStyle>
          <a:p>
            <a:endParaRPr lang="en-AU"/>
          </a:p>
        </p:txBody>
      </p:sp>
    </p:spTree>
    <p:extLst>
      <p:ext uri="{BB962C8B-B14F-4D97-AF65-F5344CB8AC3E}">
        <p14:creationId xmlns:p14="http://schemas.microsoft.com/office/powerpoint/2010/main" val="4259324243"/>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255713" y="720725"/>
            <a:ext cx="4803775" cy="3602038"/>
          </a:xfrm>
          <a:prstGeom prst="rect">
            <a:avLst/>
          </a:prstGeom>
          <a:noFill/>
          <a:ln w="12700">
            <a:solidFill>
              <a:prstClr val="black"/>
            </a:solidFill>
          </a:ln>
        </p:spPr>
        <p:txBody>
          <a:bodyPr vert="horz" lIns="92572" tIns="46287" rIns="92572" bIns="46287" rtlCol="0" anchor="ctr"/>
          <a:lstStyle/>
          <a:p>
            <a:endParaRPr lang="en-GB" dirty="0"/>
          </a:p>
        </p:txBody>
      </p:sp>
      <p:sp>
        <p:nvSpPr>
          <p:cNvPr id="5" name="Notes Placeholder 4"/>
          <p:cNvSpPr>
            <a:spLocks noGrp="1"/>
          </p:cNvSpPr>
          <p:nvPr>
            <p:ph type="body" sz="quarter" idx="3"/>
          </p:nvPr>
        </p:nvSpPr>
        <p:spPr>
          <a:xfrm>
            <a:off x="1199728" y="4560571"/>
            <a:ext cx="4915746" cy="4320540"/>
          </a:xfrm>
          <a:prstGeom prst="rect">
            <a:avLst/>
          </a:prstGeom>
        </p:spPr>
        <p:txBody>
          <a:bodyPr vert="horz" lIns="92572" tIns="46287" rIns="92572" bIns="462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5"/>
          </p:nvPr>
        </p:nvSpPr>
        <p:spPr>
          <a:xfrm>
            <a:off x="6424401" y="9121140"/>
            <a:ext cx="890799" cy="480060"/>
          </a:xfrm>
          <a:prstGeom prst="rect">
            <a:avLst/>
          </a:prstGeom>
        </p:spPr>
        <p:txBody>
          <a:bodyPr vert="horz" lIns="92572" tIns="46287" rIns="92572" bIns="46287" rtlCol="0" anchor="b"/>
          <a:lstStyle>
            <a:lvl1pPr algn="r">
              <a:defRPr sz="1200">
                <a:latin typeface="Source Sans Pro" pitchFamily="34" charset="0"/>
                <a:cs typeface="Arial" panose="020B0604020202020204" pitchFamily="34" charset="0"/>
              </a:defRPr>
            </a:lvl1pPr>
          </a:lstStyle>
          <a:p>
            <a:fld id="{49DD4D23-C98A-435E-AE88-9061F8349B02}" type="slidenum">
              <a:rPr lang="en-GB" smtClean="0"/>
              <a:pPr/>
              <a:t>‹#›</a:t>
            </a:fld>
            <a:endParaRPr lang="en-GB" dirty="0"/>
          </a:p>
        </p:txBody>
      </p:sp>
    </p:spTree>
    <p:extLst>
      <p:ext uri="{BB962C8B-B14F-4D97-AF65-F5344CB8AC3E}">
        <p14:creationId xmlns:p14="http://schemas.microsoft.com/office/powerpoint/2010/main" val="610033486"/>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sz="1200" kern="1200">
        <a:solidFill>
          <a:schemeClr val="tx1"/>
        </a:solidFill>
        <a:latin typeface="Source Sans Pro"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Source Sans Pro"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Source Sans Pro"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Source Sans Pro"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Source Sans Pro"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878663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r-HR" sz="1200" b="0" i="0" kern="1200" dirty="0">
              <a:solidFill>
                <a:schemeClr val="tx1"/>
              </a:solidFill>
              <a:effectLst/>
              <a:latin typeface="Source Sans Pro" pitchFamily="34" charset="0"/>
              <a:ea typeface="+mn-ea"/>
              <a:cs typeface="Arial" panose="020B0604020202020204" pitchFamily="34" charset="0"/>
            </a:endParaRPr>
          </a:p>
        </p:txBody>
      </p:sp>
    </p:spTree>
    <p:extLst>
      <p:ext uri="{BB962C8B-B14F-4D97-AF65-F5344CB8AC3E}">
        <p14:creationId xmlns:p14="http://schemas.microsoft.com/office/powerpoint/2010/main" val="2004181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r-HR" dirty="0"/>
          </a:p>
        </p:txBody>
      </p:sp>
    </p:spTree>
    <p:extLst>
      <p:ext uri="{BB962C8B-B14F-4D97-AF65-F5344CB8AC3E}">
        <p14:creationId xmlns:p14="http://schemas.microsoft.com/office/powerpoint/2010/main" val="27209816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r-HR" sz="1200" b="0" i="0" kern="1200" dirty="0">
              <a:solidFill>
                <a:schemeClr val="tx1"/>
              </a:solidFill>
              <a:effectLst/>
              <a:latin typeface="Source Sans Pro" pitchFamily="34" charset="0"/>
              <a:ea typeface="+mn-ea"/>
              <a:cs typeface="Arial" panose="020B0604020202020204" pitchFamily="34" charset="0"/>
            </a:endParaRPr>
          </a:p>
        </p:txBody>
      </p:sp>
    </p:spTree>
    <p:extLst>
      <p:ext uri="{BB962C8B-B14F-4D97-AF65-F5344CB8AC3E}">
        <p14:creationId xmlns:p14="http://schemas.microsoft.com/office/powerpoint/2010/main" val="22952296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r-HR" sz="1200" b="0" i="0" kern="1200" dirty="0">
              <a:solidFill>
                <a:schemeClr val="tx1"/>
              </a:solidFill>
              <a:effectLst/>
              <a:latin typeface="Source Sans Pro" pitchFamily="34" charset="0"/>
              <a:ea typeface="+mn-ea"/>
              <a:cs typeface="Arial" panose="020B0604020202020204" pitchFamily="34" charset="0"/>
            </a:endParaRPr>
          </a:p>
          <a:p>
            <a:endParaRPr lang="hr-HR" sz="1200" b="0" i="0" kern="1200" dirty="0">
              <a:solidFill>
                <a:schemeClr val="tx1"/>
              </a:solidFill>
              <a:effectLst/>
              <a:latin typeface="Source Sans Pro" pitchFamily="34" charset="0"/>
              <a:ea typeface="+mn-ea"/>
              <a:cs typeface="Arial" panose="020B0604020202020204" pitchFamily="34" charset="0"/>
            </a:endParaRPr>
          </a:p>
        </p:txBody>
      </p:sp>
    </p:spTree>
    <p:extLst>
      <p:ext uri="{BB962C8B-B14F-4D97-AF65-F5344CB8AC3E}">
        <p14:creationId xmlns:p14="http://schemas.microsoft.com/office/powerpoint/2010/main" val="22188291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r-HR" sz="1200" b="0" i="0" kern="1200" dirty="0">
              <a:solidFill>
                <a:schemeClr val="tx1"/>
              </a:solidFill>
              <a:effectLst/>
              <a:latin typeface="Source Sans Pro" pitchFamily="34" charset="0"/>
              <a:ea typeface="+mn-ea"/>
              <a:cs typeface="Arial" panose="020B0604020202020204" pitchFamily="34" charset="0"/>
            </a:endParaRPr>
          </a:p>
          <a:p>
            <a:endParaRPr lang="hr-HR" sz="1200" b="0" i="0" kern="1200" dirty="0">
              <a:solidFill>
                <a:schemeClr val="tx1"/>
              </a:solidFill>
              <a:effectLst/>
              <a:latin typeface="Source Sans Pro" pitchFamily="34" charset="0"/>
              <a:ea typeface="+mn-ea"/>
              <a:cs typeface="Arial" panose="020B0604020202020204" pitchFamily="34" charset="0"/>
            </a:endParaRPr>
          </a:p>
        </p:txBody>
      </p:sp>
    </p:spTree>
    <p:extLst>
      <p:ext uri="{BB962C8B-B14F-4D97-AF65-F5344CB8AC3E}">
        <p14:creationId xmlns:p14="http://schemas.microsoft.com/office/powerpoint/2010/main" val="15488445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r-HR" sz="1200" b="0" i="0" kern="1200" dirty="0">
              <a:solidFill>
                <a:schemeClr val="tx1"/>
              </a:solidFill>
              <a:effectLst/>
              <a:latin typeface="Source Sans Pro" pitchFamily="34" charset="0"/>
              <a:ea typeface="+mn-ea"/>
              <a:cs typeface="Arial" panose="020B0604020202020204" pitchFamily="34" charset="0"/>
            </a:endParaRPr>
          </a:p>
          <a:p>
            <a:r>
              <a:rPr lang="hr-HR" sz="1200" b="0" i="0" kern="1200" dirty="0">
                <a:solidFill>
                  <a:schemeClr val="tx1"/>
                </a:solidFill>
                <a:effectLst/>
                <a:latin typeface="Source Sans Pro" pitchFamily="34" charset="0"/>
                <a:ea typeface="+mn-ea"/>
                <a:cs typeface="Arial" panose="020B0604020202020204" pitchFamily="34" charset="0"/>
              </a:rPr>
              <a:t>It’s important to note that the packages listed here are not part of Cochrane’s offer of tools and systems for their authors.</a:t>
            </a:r>
          </a:p>
          <a:p>
            <a:r>
              <a:rPr lang="hr-HR" sz="1200" b="0" i="0" kern="1200" dirty="0">
                <a:solidFill>
                  <a:schemeClr val="tx1"/>
                </a:solidFill>
                <a:effectLst/>
                <a:latin typeface="Source Sans Pro" pitchFamily="34" charset="0"/>
                <a:ea typeface="+mn-ea"/>
                <a:cs typeface="Arial" panose="020B0604020202020204" pitchFamily="34" charset="0"/>
              </a:rPr>
              <a:t>Other packages may be useful for less common analyses.</a:t>
            </a:r>
          </a:p>
          <a:p>
            <a:r>
              <a:rPr lang="hr-HR" sz="1200" b="0" i="0" kern="1200" dirty="0">
                <a:solidFill>
                  <a:schemeClr val="tx1"/>
                </a:solidFill>
                <a:effectLst/>
                <a:latin typeface="Source Sans Pro" pitchFamily="34" charset="0"/>
                <a:ea typeface="+mn-ea"/>
                <a:cs typeface="Arial" panose="020B0604020202020204" pitchFamily="34" charset="0"/>
              </a:rPr>
              <a:t>Without trying to provide an exhaustive list, here are some of the more prominent examples.</a:t>
            </a:r>
          </a:p>
        </p:txBody>
      </p:sp>
    </p:spTree>
    <p:extLst>
      <p:ext uri="{BB962C8B-B14F-4D97-AF65-F5344CB8AC3E}">
        <p14:creationId xmlns:p14="http://schemas.microsoft.com/office/powerpoint/2010/main" val="13396116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r-HR" sz="1200" b="0" i="0" kern="1200" dirty="0">
              <a:solidFill>
                <a:schemeClr val="tx1"/>
              </a:solidFill>
              <a:effectLst/>
              <a:latin typeface="Source Sans Pro" pitchFamily="34" charset="0"/>
              <a:ea typeface="+mn-ea"/>
              <a:cs typeface="Arial" panose="020B0604020202020204" pitchFamily="34" charset="0"/>
            </a:endParaRPr>
          </a:p>
          <a:p>
            <a:endParaRPr lang="hr-HR" sz="1200" b="0" i="0" kern="1200" dirty="0">
              <a:solidFill>
                <a:schemeClr val="tx1"/>
              </a:solidFill>
              <a:effectLst/>
              <a:latin typeface="Source Sans Pro" pitchFamily="34" charset="0"/>
              <a:ea typeface="+mn-ea"/>
              <a:cs typeface="Arial" panose="020B0604020202020204" pitchFamily="34" charset="0"/>
            </a:endParaRPr>
          </a:p>
        </p:txBody>
      </p:sp>
    </p:spTree>
    <p:extLst>
      <p:ext uri="{BB962C8B-B14F-4D97-AF65-F5344CB8AC3E}">
        <p14:creationId xmlns:p14="http://schemas.microsoft.com/office/powerpoint/2010/main" val="23966776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xfrm>
            <a:off x="942975" y="779463"/>
            <a:ext cx="5199063" cy="3898900"/>
          </a:xfrm>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60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85372" indent="-302066" eaLnBrk="0" hangingPunct="0">
              <a:spcBef>
                <a:spcPct val="30000"/>
              </a:spcBef>
              <a:defRPr sz="1200">
                <a:solidFill>
                  <a:schemeClr val="tx1"/>
                </a:solidFill>
                <a:latin typeface="Calibri" panose="020F0502020204030204" pitchFamily="34" charset="0"/>
              </a:defRPr>
            </a:lvl2pPr>
            <a:lvl3pPr marL="1208265" indent="-241653" eaLnBrk="0" hangingPunct="0">
              <a:spcBef>
                <a:spcPct val="30000"/>
              </a:spcBef>
              <a:defRPr sz="1200">
                <a:solidFill>
                  <a:schemeClr val="tx1"/>
                </a:solidFill>
                <a:latin typeface="Calibri" panose="020F0502020204030204" pitchFamily="34" charset="0"/>
              </a:defRPr>
            </a:lvl3pPr>
            <a:lvl4pPr marL="1691571" indent="-241653" eaLnBrk="0" hangingPunct="0">
              <a:spcBef>
                <a:spcPct val="30000"/>
              </a:spcBef>
              <a:defRPr sz="1200">
                <a:solidFill>
                  <a:schemeClr val="tx1"/>
                </a:solidFill>
                <a:latin typeface="Calibri" panose="020F0502020204030204" pitchFamily="34" charset="0"/>
              </a:defRPr>
            </a:lvl4pPr>
            <a:lvl5pPr marL="2174878" indent="-241653" eaLnBrk="0" hangingPunct="0">
              <a:spcBef>
                <a:spcPct val="30000"/>
              </a:spcBef>
              <a:defRPr sz="1200">
                <a:solidFill>
                  <a:schemeClr val="tx1"/>
                </a:solidFill>
                <a:latin typeface="Calibri" panose="020F0502020204030204" pitchFamily="34" charset="0"/>
              </a:defRPr>
            </a:lvl5pPr>
            <a:lvl6pPr marL="2658184" indent="-241653" eaLnBrk="0" fontAlgn="base" hangingPunct="0">
              <a:spcBef>
                <a:spcPct val="30000"/>
              </a:spcBef>
              <a:spcAft>
                <a:spcPct val="0"/>
              </a:spcAft>
              <a:defRPr sz="1200">
                <a:solidFill>
                  <a:schemeClr val="tx1"/>
                </a:solidFill>
                <a:latin typeface="Calibri" panose="020F0502020204030204" pitchFamily="34" charset="0"/>
              </a:defRPr>
            </a:lvl6pPr>
            <a:lvl7pPr marL="3141490" indent="-241653" eaLnBrk="0" fontAlgn="base" hangingPunct="0">
              <a:spcBef>
                <a:spcPct val="30000"/>
              </a:spcBef>
              <a:spcAft>
                <a:spcPct val="0"/>
              </a:spcAft>
              <a:defRPr sz="1200">
                <a:solidFill>
                  <a:schemeClr val="tx1"/>
                </a:solidFill>
                <a:latin typeface="Calibri" panose="020F0502020204030204" pitchFamily="34" charset="0"/>
              </a:defRPr>
            </a:lvl7pPr>
            <a:lvl8pPr marL="3624796" indent="-241653" eaLnBrk="0" fontAlgn="base" hangingPunct="0">
              <a:spcBef>
                <a:spcPct val="30000"/>
              </a:spcBef>
              <a:spcAft>
                <a:spcPct val="0"/>
              </a:spcAft>
              <a:defRPr sz="1200">
                <a:solidFill>
                  <a:schemeClr val="tx1"/>
                </a:solidFill>
                <a:latin typeface="Calibri" panose="020F0502020204030204" pitchFamily="34" charset="0"/>
              </a:defRPr>
            </a:lvl8pPr>
            <a:lvl9pPr marL="4108102" indent="-241653"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E28EBA3B-628D-4C68-80F4-40DDA5DBCB3F}" type="slidenum">
              <a:rPr lang="en-US" altLang="en-US" sz="1300">
                <a:latin typeface="Times New Roman" panose="02020603050405020304" pitchFamily="18" charset="0"/>
              </a:rPr>
              <a:pPr eaLnBrk="1" hangingPunct="1">
                <a:spcBef>
                  <a:spcPct val="0"/>
                </a:spcBef>
              </a:pPr>
              <a:t>17</a:t>
            </a:fld>
            <a:endParaRPr lang="en-US" altLang="en-US" sz="1300">
              <a:latin typeface="Times New Roman" panose="02020603050405020304" pitchFamily="18" charset="0"/>
            </a:endParaRPr>
          </a:p>
        </p:txBody>
      </p:sp>
    </p:spTree>
    <p:extLst>
      <p:ext uri="{BB962C8B-B14F-4D97-AF65-F5344CB8AC3E}">
        <p14:creationId xmlns:p14="http://schemas.microsoft.com/office/powerpoint/2010/main" val="2762236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r-HR" sz="1200" b="0" i="0" kern="1200" dirty="0">
              <a:solidFill>
                <a:schemeClr val="tx1"/>
              </a:solidFill>
              <a:effectLst/>
              <a:latin typeface="Source Sans Pro" pitchFamily="34" charset="0"/>
              <a:ea typeface="+mn-ea"/>
              <a:cs typeface="Arial" panose="020B0604020202020204" pitchFamily="34" charset="0"/>
            </a:endParaRPr>
          </a:p>
          <a:p>
            <a:endParaRPr lang="hr-HR" sz="1200" b="0" i="0" kern="1200" dirty="0">
              <a:solidFill>
                <a:schemeClr val="tx1"/>
              </a:solidFill>
              <a:effectLst/>
              <a:latin typeface="Source Sans Pro" pitchFamily="34" charset="0"/>
              <a:ea typeface="+mn-ea"/>
              <a:cs typeface="Arial" panose="020B0604020202020204" pitchFamily="34" charset="0"/>
            </a:endParaRPr>
          </a:p>
        </p:txBody>
      </p:sp>
    </p:spTree>
    <p:extLst>
      <p:ext uri="{BB962C8B-B14F-4D97-AF65-F5344CB8AC3E}">
        <p14:creationId xmlns:p14="http://schemas.microsoft.com/office/powerpoint/2010/main" val="616335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r-HR" sz="1200" b="0" i="0" kern="1200" dirty="0">
              <a:solidFill>
                <a:schemeClr val="tx1"/>
              </a:solidFill>
              <a:effectLst/>
              <a:latin typeface="Source Sans Pro" pitchFamily="34" charset="0"/>
              <a:ea typeface="+mn-ea"/>
              <a:cs typeface="Arial" panose="020B0604020202020204" pitchFamily="34" charset="0"/>
            </a:endParaRPr>
          </a:p>
          <a:p>
            <a:endParaRPr lang="hr-HR" sz="1200" b="0" i="0" kern="1200" dirty="0">
              <a:solidFill>
                <a:schemeClr val="tx1"/>
              </a:solidFill>
              <a:effectLst/>
              <a:latin typeface="Source Sans Pro" pitchFamily="34" charset="0"/>
              <a:ea typeface="+mn-ea"/>
              <a:cs typeface="Arial" panose="020B0604020202020204" pitchFamily="34" charset="0"/>
            </a:endParaRPr>
          </a:p>
        </p:txBody>
      </p:sp>
    </p:spTree>
    <p:extLst>
      <p:ext uri="{BB962C8B-B14F-4D97-AF65-F5344CB8AC3E}">
        <p14:creationId xmlns:p14="http://schemas.microsoft.com/office/powerpoint/2010/main" val="1792657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spcBef>
                <a:spcPts val="1800"/>
              </a:spcBef>
              <a:spcAft>
                <a:spcPts val="1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Wondered how all the people, processes, and technologies work together to make Cochrane Reviews? The path that Cochrane Reviews follow from developing the question to final publication, can be complex to explain.</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1800"/>
              </a:spcBef>
              <a:spcAft>
                <a:spcPts val="1800"/>
              </a:spcAft>
            </a:pPr>
            <a:endParaRPr lang="hr-HR"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just" defTabSz="914400" rtl="0" eaLnBrk="1" fontAlgn="auto" latinLnBrk="0" hangingPunct="1">
              <a:lnSpc>
                <a:spcPct val="100000"/>
              </a:lnSpc>
              <a:spcBef>
                <a:spcPts val="1800"/>
              </a:spcBef>
              <a:spcAft>
                <a:spcPts val="1800"/>
              </a:spcAft>
              <a:buClrTx/>
              <a:buSzTx/>
              <a:buFontTx/>
              <a:buNone/>
              <a:tabLst/>
              <a:defRPr/>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Cochrane Review Ecosystem infographic provides a comprehensive overview of the entire life cycle of a Cochrane Review, including all the people, processes, and systems involved.</a:t>
            </a:r>
            <a:endParaRPr lang="en-GB" sz="1800" dirty="0">
              <a:effectLst/>
              <a:latin typeface="Times New Roman" panose="02020603050405020304" pitchFamily="18" charset="0"/>
              <a:ea typeface="Times New Roman" panose="02020603050405020304" pitchFamily="18" charset="0"/>
            </a:endParaRPr>
          </a:p>
          <a:p>
            <a:pPr algn="just">
              <a:spcBef>
                <a:spcPts val="1800"/>
              </a:spcBef>
              <a:spcAft>
                <a:spcPts val="1800"/>
              </a:spcAft>
            </a:pP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31025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In the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center</a:t>
            </a:r>
            <a:r>
              <a:rPr lang="en-GB" sz="1800" dirty="0">
                <a:effectLst/>
                <a:latin typeface="Calibri" panose="020F0502020204030204" pitchFamily="34" charset="0"/>
                <a:ea typeface="Calibri" panose="020F0502020204030204" pitchFamily="34" charset="0"/>
                <a:cs typeface="Times New Roman" panose="02020603050405020304" pitchFamily="18" charset="0"/>
              </a:rPr>
              <a:t> of the Ecosystem is the process of Cochrane Review production (purple icon ring) – from developing the question to writing and publishing the review. </a:t>
            </a: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The process broadly follows the stages of planning, searching,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analyzing</a:t>
            </a:r>
            <a:r>
              <a:rPr lang="en-GB" sz="1800" dirty="0">
                <a:effectLst/>
                <a:latin typeface="Calibri" panose="020F0502020204030204" pitchFamily="34" charset="0"/>
                <a:ea typeface="Calibri" panose="020F0502020204030204" pitchFamily="34" charset="0"/>
                <a:cs typeface="Times New Roman" panose="02020603050405020304" pitchFamily="18" charset="0"/>
              </a:rPr>
              <a:t> and writing (large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gray</a:t>
            </a:r>
            <a:r>
              <a:rPr lang="en-GB" sz="1800" dirty="0">
                <a:effectLst/>
                <a:latin typeface="Calibri" panose="020F0502020204030204" pitchFamily="34" charset="0"/>
                <a:ea typeface="Calibri" panose="020F0502020204030204" pitchFamily="34" charset="0"/>
                <a:cs typeface="Times New Roman" panose="02020603050405020304" pitchFamily="18" charset="0"/>
              </a:rPr>
              <a:t> icons on the outer-most ring)</a:t>
            </a:r>
          </a:p>
          <a:p>
            <a:pPr algn="just">
              <a:spcBef>
                <a:spcPts val="1800"/>
              </a:spcBef>
              <a:spcAft>
                <a:spcPts val="1800"/>
              </a:spcAft>
            </a:pPr>
            <a:endParaRPr lang="en-GB"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641425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This process is conducted and supported by Cochrane communities (blue icon ring), consisting of different groups of people and various services.</a:t>
            </a:r>
          </a:p>
        </p:txBody>
      </p:sp>
    </p:spTree>
    <p:extLst>
      <p:ext uri="{BB962C8B-B14F-4D97-AF65-F5344CB8AC3E}">
        <p14:creationId xmlns:p14="http://schemas.microsoft.com/office/powerpoint/2010/main" val="23369407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A number of tools and </a:t>
            </a:r>
            <a:r>
              <a:rPr lang="hr-HR" sz="1800" dirty="0">
                <a:effectLst/>
                <a:latin typeface="Calibri" panose="020F0502020204030204" pitchFamily="34" charset="0"/>
                <a:ea typeface="Calibri" panose="020F0502020204030204" pitchFamily="34" charset="0"/>
                <a:cs typeface="Times New Roman" panose="02020603050405020304" pitchFamily="18" charset="0"/>
              </a:rPr>
              <a:t>services</a:t>
            </a:r>
            <a:r>
              <a:rPr lang="en-GB" sz="1800" dirty="0">
                <a:effectLst/>
                <a:latin typeface="Calibri" panose="020F0502020204030204" pitchFamily="34" charset="0"/>
                <a:ea typeface="Calibri" panose="020F0502020204030204" pitchFamily="34" charset="0"/>
                <a:cs typeface="Times New Roman" panose="02020603050405020304" pitchFamily="18" charset="0"/>
              </a:rPr>
              <a:t> are available for Cochrane Review production (light </a:t>
            </a:r>
            <a:r>
              <a:rPr lang="en-GB" sz="1800" dirty="0" err="1">
                <a:effectLst/>
                <a:latin typeface="Calibri" panose="020F0502020204030204" pitchFamily="34" charset="0"/>
                <a:ea typeface="Calibri" panose="020F0502020204030204" pitchFamily="34" charset="0"/>
                <a:cs typeface="Times New Roman" panose="02020603050405020304" pitchFamily="18" charset="0"/>
              </a:rPr>
              <a:t>gray</a:t>
            </a:r>
            <a:r>
              <a:rPr lang="en-GB" sz="1800" dirty="0">
                <a:effectLst/>
                <a:latin typeface="Calibri" panose="020F0502020204030204" pitchFamily="34" charset="0"/>
                <a:ea typeface="Calibri" panose="020F0502020204030204" pitchFamily="34" charset="0"/>
                <a:cs typeface="Times New Roman" panose="02020603050405020304" pitchFamily="18" charset="0"/>
              </a:rPr>
              <a:t> icon ring)</a:t>
            </a:r>
            <a:r>
              <a:rPr lang="hr-HR" sz="18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endParaRPr lang="hr-HR"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hr-HR" sz="1800" dirty="0">
                <a:effectLst/>
                <a:latin typeface="Calibri" panose="020F0502020204030204" pitchFamily="34" charset="0"/>
                <a:ea typeface="Calibri" panose="020F0502020204030204" pitchFamily="34" charset="0"/>
                <a:cs typeface="Times New Roman" panose="02020603050405020304" pitchFamily="18" charset="0"/>
              </a:rPr>
              <a:t>In this presentation we will focus primarily on these two inner circles of the infographic.</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93337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r-HR" sz="1200" b="0" i="0" kern="1200" dirty="0">
              <a:solidFill>
                <a:schemeClr val="tx1"/>
              </a:solidFill>
              <a:effectLst/>
              <a:latin typeface="Source Sans Pro" pitchFamily="34" charset="0"/>
              <a:ea typeface="+mn-ea"/>
              <a:cs typeface="Arial" panose="020B0604020202020204" pitchFamily="34" charset="0"/>
            </a:endParaRPr>
          </a:p>
          <a:p>
            <a:endParaRPr lang="hr-HR" sz="1200" b="0" i="0" kern="1200" dirty="0">
              <a:solidFill>
                <a:schemeClr val="tx1"/>
              </a:solidFill>
              <a:effectLst/>
              <a:latin typeface="Source Sans Pro" pitchFamily="34" charset="0"/>
              <a:ea typeface="+mn-ea"/>
              <a:cs typeface="Arial" panose="020B0604020202020204" pitchFamily="34" charset="0"/>
            </a:endParaRPr>
          </a:p>
        </p:txBody>
      </p:sp>
    </p:spTree>
    <p:extLst>
      <p:ext uri="{BB962C8B-B14F-4D97-AF65-F5344CB8AC3E}">
        <p14:creationId xmlns:p14="http://schemas.microsoft.com/office/powerpoint/2010/main" val="2757781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hr-HR" sz="1200" b="0" i="0" kern="1200" dirty="0">
              <a:solidFill>
                <a:schemeClr val="tx1"/>
              </a:solidFill>
              <a:effectLst/>
              <a:latin typeface="Source Sans Pro" pitchFamily="34" charset="0"/>
              <a:ea typeface="+mn-ea"/>
              <a:cs typeface="Arial" panose="020B0604020202020204" pitchFamily="34" charset="0"/>
            </a:endParaRPr>
          </a:p>
          <a:p>
            <a:r>
              <a:rPr lang="hr-HR" sz="1200" b="0" i="0" kern="1200" dirty="0">
                <a:solidFill>
                  <a:schemeClr val="tx1"/>
                </a:solidFill>
                <a:effectLst/>
                <a:latin typeface="Source Sans Pro" pitchFamily="34" charset="0"/>
                <a:ea typeface="+mn-ea"/>
                <a:cs typeface="Arial" panose="020B0604020202020204" pitchFamily="34" charset="0"/>
              </a:rPr>
              <a:t>[NOTE FOR TRAINERS: You can show this 5-min walk-through the RMW or share the link with learners to watch it before or after the training session: https://youtu.be/tiArKZp5U38]</a:t>
            </a:r>
          </a:p>
        </p:txBody>
      </p:sp>
    </p:spTree>
    <p:extLst>
      <p:ext uri="{BB962C8B-B14F-4D97-AF65-F5344CB8AC3E}">
        <p14:creationId xmlns:p14="http://schemas.microsoft.com/office/powerpoint/2010/main" val="26200530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8.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123225"/>
            <a:ext cx="4464000" cy="1080775"/>
          </a:xfrm>
        </p:spPr>
        <p:txBody>
          <a:bodyPr/>
          <a:lstStyle>
            <a:lvl1pPr algn="l">
              <a:lnSpc>
                <a:spcPts val="3800"/>
              </a:lnSpc>
              <a:defRPr/>
            </a:lvl1pPr>
          </a:lstStyle>
          <a:p>
            <a:r>
              <a:rPr lang="hr-HR"/>
              <a:t>Uredite stil naslova matrice</a:t>
            </a:r>
            <a:endParaRPr lang="en-GB"/>
          </a:p>
        </p:txBody>
      </p:sp>
      <p:sp>
        <p:nvSpPr>
          <p:cNvPr id="3" name="Subtitle 2"/>
          <p:cNvSpPr>
            <a:spLocks noGrp="1"/>
          </p:cNvSpPr>
          <p:nvPr>
            <p:ph type="subTitle" idx="1"/>
          </p:nvPr>
        </p:nvSpPr>
        <p:spPr>
          <a:xfrm>
            <a:off x="439738" y="34398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Kliknite da biste uredili stil podnaslova matrice</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922" y="435311"/>
            <a:ext cx="2767355" cy="572977"/>
          </a:xfrm>
          <a:prstGeom prst="rect">
            <a:avLst/>
          </a:prstGeom>
        </p:spPr>
      </p:pic>
      <p:sp>
        <p:nvSpPr>
          <p:cNvPr id="8" name="TextBox 7"/>
          <p:cNvSpPr txBox="1"/>
          <p:nvPr/>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a:solidFill>
                  <a:schemeClr val="tx2"/>
                </a:solidFill>
                <a:latin typeface="+mn-lt"/>
              </a:rPr>
              <a:t>Trusted evidence.</a:t>
            </a:r>
          </a:p>
          <a:p>
            <a:pPr>
              <a:lnSpc>
                <a:spcPts val="2000"/>
              </a:lnSpc>
            </a:pPr>
            <a:r>
              <a:rPr lang="en-GB" spc="-30" baseline="0" dirty="0">
                <a:solidFill>
                  <a:schemeClr val="tx2"/>
                </a:solidFill>
                <a:latin typeface="+mn-lt"/>
              </a:rPr>
              <a:t>Informed decisions.</a:t>
            </a:r>
          </a:p>
          <a:p>
            <a:pPr>
              <a:lnSpc>
                <a:spcPts val="2000"/>
              </a:lnSpc>
            </a:pPr>
            <a:r>
              <a:rPr lang="en-GB" spc="-30" baseline="0" dirty="0">
                <a:solidFill>
                  <a:schemeClr val="bg2"/>
                </a:solidFill>
                <a:latin typeface="+mn-lt"/>
              </a:rPr>
              <a:t>Better health.</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19405" y="0"/>
            <a:ext cx="3824595" cy="6858000"/>
          </a:xfrm>
          <a:prstGeom prst="rect">
            <a:avLst/>
          </a:prstGeom>
        </p:spPr>
      </p:pic>
    </p:spTree>
    <p:extLst>
      <p:ext uri="{BB962C8B-B14F-4D97-AF65-F5344CB8AC3E}">
        <p14:creationId xmlns:p14="http://schemas.microsoft.com/office/powerpoint/2010/main" val="321759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GB"/>
          </a:p>
        </p:txBody>
      </p:sp>
      <p:sp>
        <p:nvSpPr>
          <p:cNvPr id="4" name="Picture Placeholder 6"/>
          <p:cNvSpPr>
            <a:spLocks noGrp="1"/>
          </p:cNvSpPr>
          <p:nvPr>
            <p:ph type="pic" sz="quarter" idx="10" hasCustomPrompt="1"/>
          </p:nvPr>
        </p:nvSpPr>
        <p:spPr>
          <a:xfrm>
            <a:off x="439738" y="2232000"/>
            <a:ext cx="6156000" cy="3816000"/>
          </a:xfrm>
          <a:solidFill>
            <a:schemeClr val="accent5"/>
          </a:solidFill>
        </p:spPr>
        <p:txBody>
          <a:bodyPr lIns="216000" tIns="108000"/>
          <a:lstStyle>
            <a:lvl1pPr marL="0" indent="0">
              <a:defRPr>
                <a:solidFill>
                  <a:schemeClr val="bg1"/>
                </a:solidFill>
                <a:latin typeface="+mn-lt"/>
              </a:defRPr>
            </a:lvl1pPr>
          </a:lstStyle>
          <a:p>
            <a:r>
              <a:rPr lang="en-GB" dirty="0"/>
              <a:t>Insert image here</a:t>
            </a:r>
          </a:p>
        </p:txBody>
      </p:sp>
      <p:sp>
        <p:nvSpPr>
          <p:cNvPr id="6" name="Text Placeholder 5"/>
          <p:cNvSpPr>
            <a:spLocks noGrp="1"/>
          </p:cNvSpPr>
          <p:nvPr>
            <p:ph type="body" sz="quarter" idx="11"/>
          </p:nvPr>
        </p:nvSpPr>
        <p:spPr>
          <a:xfrm>
            <a:off x="439738" y="6162675"/>
            <a:ext cx="6176962" cy="374650"/>
          </a:xfrm>
        </p:spPr>
        <p:txBody>
          <a:bodyPr/>
          <a:lstStyle>
            <a:lvl1pPr>
              <a:spcBef>
                <a:spcPts val="0"/>
              </a:spcBef>
              <a:defRPr sz="1400"/>
            </a:lvl1pPr>
          </a:lstStyle>
          <a:p>
            <a:pPr lvl="0"/>
            <a:r>
              <a:rPr lang="hr-HR"/>
              <a:t>Uredite stilove teksta matrice</a:t>
            </a:r>
          </a:p>
        </p:txBody>
      </p:sp>
      <p:pic>
        <p:nvPicPr>
          <p:cNvPr id="5" name="Picture 4">
            <a:extLst>
              <a:ext uri="{FF2B5EF4-FFF2-40B4-BE49-F238E27FC236}">
                <a16:creationId xmlns:a16="http://schemas.microsoft.com/office/drawing/2014/main" id="{CCF16492-5966-43E8-882F-B5E25E56837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53656" y="0"/>
            <a:ext cx="1990344" cy="6858000"/>
          </a:xfrm>
          <a:prstGeom prst="rect">
            <a:avLst/>
          </a:prstGeom>
        </p:spPr>
      </p:pic>
    </p:spTree>
    <p:extLst>
      <p:ext uri="{BB962C8B-B14F-4D97-AF65-F5344CB8AC3E}">
        <p14:creationId xmlns:p14="http://schemas.microsoft.com/office/powerpoint/2010/main" val="1621639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able Title">
    <p:spTree>
      <p:nvGrpSpPr>
        <p:cNvPr id="1" name=""/>
        <p:cNvGrpSpPr/>
        <p:nvPr/>
      </p:nvGrpSpPr>
      <p:grpSpPr>
        <a:xfrm>
          <a:off x="0" y="0"/>
          <a:ext cx="0" cy="0"/>
          <a:chOff x="0" y="0"/>
          <a:chExt cx="0" cy="0"/>
        </a:xfrm>
      </p:grpSpPr>
      <p:sp>
        <p:nvSpPr>
          <p:cNvPr id="2" name="Title 1"/>
          <p:cNvSpPr>
            <a:spLocks noGrp="1"/>
          </p:cNvSpPr>
          <p:nvPr>
            <p:ph type="title"/>
          </p:nvPr>
        </p:nvSpPr>
        <p:spPr>
          <a:xfrm>
            <a:off x="439738" y="1202400"/>
            <a:ext cx="6120000" cy="460800"/>
          </a:xfrm>
        </p:spPr>
        <p:txBody>
          <a:bodyPr anchor="t" anchorCtr="0"/>
          <a:lstStyle>
            <a:lvl1pPr>
              <a:defRPr sz="2000"/>
            </a:lvl1pPr>
          </a:lstStyle>
          <a:p>
            <a:r>
              <a:rPr lang="hr-HR"/>
              <a:t>Uredite stil naslova matrice</a:t>
            </a:r>
            <a:endParaRPr lang="en-GB"/>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738" y="442511"/>
            <a:ext cx="1980000" cy="409956"/>
          </a:xfrm>
          <a:prstGeom prst="rect">
            <a:avLst/>
          </a:prstGeom>
        </p:spPr>
      </p:pic>
      <p:sp>
        <p:nvSpPr>
          <p:cNvPr id="8" name="Text Placeholder 5"/>
          <p:cNvSpPr>
            <a:spLocks noGrp="1"/>
          </p:cNvSpPr>
          <p:nvPr>
            <p:ph type="body" sz="quarter" idx="11"/>
          </p:nvPr>
        </p:nvSpPr>
        <p:spPr>
          <a:xfrm>
            <a:off x="439738" y="6162675"/>
            <a:ext cx="6176962" cy="374650"/>
          </a:xfrm>
        </p:spPr>
        <p:txBody>
          <a:bodyPr/>
          <a:lstStyle>
            <a:lvl1pPr>
              <a:spcBef>
                <a:spcPts val="0"/>
              </a:spcBef>
              <a:defRPr sz="1400"/>
            </a:lvl1pPr>
          </a:lstStyle>
          <a:p>
            <a:pPr lvl="0"/>
            <a:r>
              <a:rPr lang="hr-HR"/>
              <a:t>Uredite stilove teksta matrice</a:t>
            </a:r>
          </a:p>
        </p:txBody>
      </p:sp>
    </p:spTree>
    <p:extLst>
      <p:ext uri="{BB962C8B-B14F-4D97-AF65-F5344CB8AC3E}">
        <p14:creationId xmlns:p14="http://schemas.microsoft.com/office/powerpoint/2010/main" val="24042860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GB"/>
          </a:p>
        </p:txBody>
      </p:sp>
    </p:spTree>
    <p:extLst>
      <p:ext uri="{BB962C8B-B14F-4D97-AF65-F5344CB8AC3E}">
        <p14:creationId xmlns:p14="http://schemas.microsoft.com/office/powerpoint/2010/main" val="3631997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mage Only">
    <p:spTree>
      <p:nvGrpSpPr>
        <p:cNvPr id="1" name=""/>
        <p:cNvGrpSpPr/>
        <p:nvPr/>
      </p:nvGrpSpPr>
      <p:grpSpPr>
        <a:xfrm>
          <a:off x="0" y="0"/>
          <a:ext cx="0" cy="0"/>
          <a:chOff x="0" y="0"/>
          <a:chExt cx="0" cy="0"/>
        </a:xfrm>
      </p:grpSpPr>
      <p:sp>
        <p:nvSpPr>
          <p:cNvPr id="2" name="Picture Placeholder 6"/>
          <p:cNvSpPr>
            <a:spLocks noGrp="1"/>
          </p:cNvSpPr>
          <p:nvPr>
            <p:ph type="pic" sz="quarter" idx="10" hasCustomPrompt="1"/>
          </p:nvPr>
        </p:nvSpPr>
        <p:spPr>
          <a:xfrm>
            <a:off x="0" y="0"/>
            <a:ext cx="9144000" cy="6858000"/>
          </a:xfrm>
          <a:solidFill>
            <a:schemeClr val="accent5"/>
          </a:solidFill>
        </p:spPr>
        <p:txBody>
          <a:bodyPr lIns="432000" tIns="324000"/>
          <a:lstStyle>
            <a:lvl1pPr marL="0" indent="0">
              <a:defRPr>
                <a:solidFill>
                  <a:schemeClr val="bg1"/>
                </a:solidFill>
                <a:latin typeface="+mn-lt"/>
              </a:defRPr>
            </a:lvl1pPr>
          </a:lstStyle>
          <a:p>
            <a:r>
              <a:rPr lang="en-GB" dirty="0"/>
              <a:t>Insert image here</a:t>
            </a:r>
          </a:p>
        </p:txBody>
      </p:sp>
    </p:spTree>
    <p:extLst>
      <p:ext uri="{BB962C8B-B14F-4D97-AF65-F5344CB8AC3E}">
        <p14:creationId xmlns:p14="http://schemas.microsoft.com/office/powerpoint/2010/main" val="3922754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Divider Slide v1">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296025"/>
            <a:ext cx="4464000" cy="562375"/>
          </a:xfrm>
        </p:spPr>
        <p:txBody>
          <a:bodyPr anchor="t" anchorCtr="0"/>
          <a:lstStyle>
            <a:lvl1pPr algn="l">
              <a:lnSpc>
                <a:spcPts val="3800"/>
              </a:lnSpc>
              <a:defRPr/>
            </a:lvl1pPr>
          </a:lstStyle>
          <a:p>
            <a:r>
              <a:rPr lang="hr-HR"/>
              <a:t>Uredite stil naslova matrice</a:t>
            </a:r>
            <a:endParaRPr lang="en-GB"/>
          </a:p>
        </p:txBody>
      </p:sp>
      <p:sp>
        <p:nvSpPr>
          <p:cNvPr id="3" name="Subtitle 2"/>
          <p:cNvSpPr>
            <a:spLocks noGrp="1"/>
          </p:cNvSpPr>
          <p:nvPr>
            <p:ph type="subTitle" idx="1"/>
          </p:nvPr>
        </p:nvSpPr>
        <p:spPr>
          <a:xfrm>
            <a:off x="439738" y="2849400"/>
            <a:ext cx="4192587" cy="2082600"/>
          </a:xfrm>
        </p:spPr>
        <p:txBody>
          <a:bodyPr/>
          <a:lstStyle>
            <a:lvl1pPr marL="0" indent="0" algn="l">
              <a:lnSpc>
                <a:spcPts val="1900"/>
              </a:lnSpc>
              <a:spcBef>
                <a:spcPts val="0"/>
              </a:spcBef>
              <a:buNone/>
              <a:defRPr sz="1800" b="0">
                <a:solidFill>
                  <a:schemeClr val="tx2"/>
                </a:solidFill>
                <a:latin typeface="+mn-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Kliknite da biste uredili stil podnaslova matrice</a:t>
            </a:r>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738" y="442511"/>
            <a:ext cx="1980000" cy="409956"/>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19405" y="0"/>
            <a:ext cx="3824595" cy="6858000"/>
          </a:xfrm>
          <a:prstGeom prst="rect">
            <a:avLst/>
          </a:prstGeom>
        </p:spPr>
      </p:pic>
    </p:spTree>
    <p:extLst>
      <p:ext uri="{BB962C8B-B14F-4D97-AF65-F5344CB8AC3E}">
        <p14:creationId xmlns:p14="http://schemas.microsoft.com/office/powerpoint/2010/main" val="39256659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Divider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296025"/>
            <a:ext cx="4464000" cy="562375"/>
          </a:xfrm>
        </p:spPr>
        <p:txBody>
          <a:bodyPr anchor="t" anchorCtr="0"/>
          <a:lstStyle>
            <a:lvl1pPr algn="l">
              <a:lnSpc>
                <a:spcPts val="3800"/>
              </a:lnSpc>
              <a:defRPr/>
            </a:lvl1pPr>
          </a:lstStyle>
          <a:p>
            <a:r>
              <a:rPr lang="hr-HR"/>
              <a:t>Uredite stil naslova matrice</a:t>
            </a:r>
            <a:endParaRPr lang="en-GB"/>
          </a:p>
        </p:txBody>
      </p:sp>
      <p:sp>
        <p:nvSpPr>
          <p:cNvPr id="3" name="Subtitle 2"/>
          <p:cNvSpPr>
            <a:spLocks noGrp="1"/>
          </p:cNvSpPr>
          <p:nvPr>
            <p:ph type="subTitle" idx="1"/>
          </p:nvPr>
        </p:nvSpPr>
        <p:spPr>
          <a:xfrm>
            <a:off x="439738" y="2849400"/>
            <a:ext cx="4192587" cy="2197800"/>
          </a:xfrm>
        </p:spPr>
        <p:txBody>
          <a:bodyPr/>
          <a:lstStyle>
            <a:lvl1pPr marL="0" indent="0" algn="l">
              <a:lnSpc>
                <a:spcPts val="1900"/>
              </a:lnSpc>
              <a:spcBef>
                <a:spcPts val="0"/>
              </a:spcBef>
              <a:buNone/>
              <a:defRPr sz="1800" b="0">
                <a:solidFill>
                  <a:schemeClr val="tx2"/>
                </a:solidFill>
                <a:latin typeface="+mn-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Kliknite da biste uredili stil podnaslova matrice</a:t>
            </a:r>
            <a:endParaRPr lang="en-US"/>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738" y="442511"/>
            <a:ext cx="1980000" cy="40995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20138" y="-388"/>
            <a:ext cx="3043925" cy="6858000"/>
          </a:xfrm>
          <a:prstGeom prst="rect">
            <a:avLst/>
          </a:prstGeom>
        </p:spPr>
      </p:pic>
      <p:pic>
        <p:nvPicPr>
          <p:cNvPr id="6" name="Picture 3">
            <a:extLst>
              <a:ext uri="{FF2B5EF4-FFF2-40B4-BE49-F238E27FC236}">
                <a16:creationId xmlns:a16="http://schemas.microsoft.com/office/drawing/2014/main" id="{24A681DD-34D4-42B6-BFBC-EFEF29174A0A}"/>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2000" y="439200"/>
            <a:ext cx="1879200" cy="639233"/>
          </a:xfrm>
          <a:prstGeom prst="rect">
            <a:avLst/>
          </a:prstGeom>
        </p:spPr>
      </p:pic>
      <p:pic>
        <p:nvPicPr>
          <p:cNvPr id="8" name="Picture 6">
            <a:extLst>
              <a:ext uri="{FF2B5EF4-FFF2-40B4-BE49-F238E27FC236}">
                <a16:creationId xmlns:a16="http://schemas.microsoft.com/office/drawing/2014/main" id="{D753AA4B-F64E-485E-8144-A277E01CD6B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320138" y="-388"/>
            <a:ext cx="3043925" cy="6858000"/>
          </a:xfrm>
          <a:prstGeom prst="rect">
            <a:avLst/>
          </a:prstGeom>
        </p:spPr>
      </p:pic>
      <p:sp>
        <p:nvSpPr>
          <p:cNvPr id="10" name="Rectangle 7">
            <a:extLst>
              <a:ext uri="{FF2B5EF4-FFF2-40B4-BE49-F238E27FC236}">
                <a16:creationId xmlns:a16="http://schemas.microsoft.com/office/drawing/2014/main" id="{D6ECCC19-5F72-4FDF-A742-41D8BDAE8B54}"/>
              </a:ext>
            </a:extLst>
          </p:cNvPr>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23673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Tree>
    <p:extLst>
      <p:ext uri="{BB962C8B-B14F-4D97-AF65-F5344CB8AC3E}">
        <p14:creationId xmlns:p14="http://schemas.microsoft.com/office/powerpoint/2010/main" val="6290728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_Title Slide with Large Imag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2000" y="460800"/>
            <a:ext cx="1879200" cy="639233"/>
          </a:xfrm>
          <a:prstGeom prst="rect">
            <a:avLst/>
          </a:prstGeom>
        </p:spPr>
      </p:pic>
      <p:sp>
        <p:nvSpPr>
          <p:cNvPr id="7" name="Picture Placeholder 6"/>
          <p:cNvSpPr>
            <a:spLocks noGrp="1"/>
          </p:cNvSpPr>
          <p:nvPr>
            <p:ph type="pic" sz="quarter" idx="10" hasCustomPrompt="1"/>
          </p:nvPr>
        </p:nvSpPr>
        <p:spPr>
          <a:xfrm>
            <a:off x="0" y="2502000"/>
            <a:ext cx="9144000" cy="4356000"/>
          </a:xfrm>
          <a:solidFill>
            <a:schemeClr val="accent5"/>
          </a:solidFill>
        </p:spPr>
        <p:txBody>
          <a:bodyPr lIns="432000" tIns="108000"/>
          <a:lstStyle>
            <a:lvl1pPr marL="0" indent="0">
              <a:defRPr>
                <a:solidFill>
                  <a:schemeClr val="bg1"/>
                </a:solidFill>
                <a:latin typeface="+mn-lt"/>
              </a:defRPr>
            </a:lvl1pPr>
          </a:lstStyle>
          <a:p>
            <a:r>
              <a:rPr lang="en-GB" dirty="0"/>
              <a:t>Insert image here</a:t>
            </a:r>
          </a:p>
        </p:txBody>
      </p:sp>
      <p:sp>
        <p:nvSpPr>
          <p:cNvPr id="2" name="Title 1"/>
          <p:cNvSpPr>
            <a:spLocks noGrp="1"/>
          </p:cNvSpPr>
          <p:nvPr>
            <p:ph type="ctrTitle"/>
          </p:nvPr>
        </p:nvSpPr>
        <p:spPr>
          <a:xfrm>
            <a:off x="439738" y="1295225"/>
            <a:ext cx="4464000" cy="1080775"/>
          </a:xfrm>
        </p:spPr>
        <p:txBody>
          <a:bodyPr/>
          <a:lstStyle>
            <a:lvl1pPr algn="l">
              <a:lnSpc>
                <a:spcPts val="3800"/>
              </a:lnSpc>
              <a:defRPr/>
            </a:lvl1pPr>
          </a:lstStyle>
          <a:p>
            <a:r>
              <a:rPr lang="en-US"/>
              <a:t>Click to edit Master title style</a:t>
            </a:r>
            <a:endParaRPr lang="en-GB" dirty="0"/>
          </a:p>
        </p:txBody>
      </p:sp>
      <p:sp>
        <p:nvSpPr>
          <p:cNvPr id="3" name="Subtitle 2"/>
          <p:cNvSpPr>
            <a:spLocks noGrp="1"/>
          </p:cNvSpPr>
          <p:nvPr>
            <p:ph type="subTitle" idx="1"/>
          </p:nvPr>
        </p:nvSpPr>
        <p:spPr>
          <a:xfrm>
            <a:off x="5428800" y="1409400"/>
            <a:ext cx="33264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10830423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53656" y="0"/>
            <a:ext cx="1990344" cy="6858000"/>
          </a:xfrm>
          <a:prstGeom prst="rect">
            <a:avLst/>
          </a:prstGeom>
        </p:spPr>
      </p:pic>
    </p:spTree>
    <p:extLst>
      <p:ext uri="{BB962C8B-B14F-4D97-AF65-F5344CB8AC3E}">
        <p14:creationId xmlns:p14="http://schemas.microsoft.com/office/powerpoint/2010/main" val="41210838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_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1536197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v2">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123225"/>
            <a:ext cx="4464000" cy="1080775"/>
          </a:xfrm>
        </p:spPr>
        <p:txBody>
          <a:bodyPr/>
          <a:lstStyle>
            <a:lvl1pPr algn="l">
              <a:lnSpc>
                <a:spcPts val="3800"/>
              </a:lnSpc>
              <a:defRPr/>
            </a:lvl1pPr>
          </a:lstStyle>
          <a:p>
            <a:r>
              <a:rPr lang="hr-HR"/>
              <a:t>Uredite stil naslova matrice</a:t>
            </a:r>
            <a:endParaRPr lang="en-GB"/>
          </a:p>
        </p:txBody>
      </p:sp>
      <p:sp>
        <p:nvSpPr>
          <p:cNvPr id="3" name="Subtitle 2"/>
          <p:cNvSpPr>
            <a:spLocks noGrp="1"/>
          </p:cNvSpPr>
          <p:nvPr>
            <p:ph type="subTitle" idx="1"/>
          </p:nvPr>
        </p:nvSpPr>
        <p:spPr>
          <a:xfrm>
            <a:off x="439738" y="34398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Kliknite da biste uredili stil podnaslova matrice</a:t>
            </a:r>
            <a:endParaRPr lang="en-GB" dirty="0"/>
          </a:p>
        </p:txBody>
      </p:sp>
      <p:sp>
        <p:nvSpPr>
          <p:cNvPr id="8" name="TextBox 7"/>
          <p:cNvSpPr txBox="1"/>
          <p:nvPr/>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a:solidFill>
                  <a:schemeClr val="tx2"/>
                </a:solidFill>
                <a:latin typeface="+mn-lt"/>
              </a:rPr>
              <a:t>Trusted evidence.</a:t>
            </a:r>
          </a:p>
          <a:p>
            <a:pPr>
              <a:lnSpc>
                <a:spcPts val="2000"/>
              </a:lnSpc>
            </a:pPr>
            <a:r>
              <a:rPr lang="en-GB" spc="-30" baseline="0" dirty="0">
                <a:solidFill>
                  <a:schemeClr val="tx2"/>
                </a:solidFill>
                <a:latin typeface="+mn-lt"/>
              </a:rPr>
              <a:t>Informed decisions.</a:t>
            </a:r>
          </a:p>
          <a:p>
            <a:pPr>
              <a:lnSpc>
                <a:spcPts val="2000"/>
              </a:lnSpc>
            </a:pPr>
            <a:r>
              <a:rPr lang="en-GB" spc="-30" baseline="0" dirty="0">
                <a:solidFill>
                  <a:schemeClr val="bg2"/>
                </a:solidFill>
                <a:latin typeface="+mn-lt"/>
              </a:rPr>
              <a:t>Better health.</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20138" y="-388"/>
            <a:ext cx="3043925" cy="6858000"/>
          </a:xfrm>
          <a:prstGeom prst="rect">
            <a:avLst/>
          </a:prstGeom>
        </p:spPr>
      </p:pic>
      <p:pic>
        <p:nvPicPr>
          <p:cNvPr id="7" name="Picture 3">
            <a:extLst>
              <a:ext uri="{FF2B5EF4-FFF2-40B4-BE49-F238E27FC236}">
                <a16:creationId xmlns:a16="http://schemas.microsoft.com/office/drawing/2014/main" id="{FFB0D148-F3A8-41F3-A08A-F544DD7411C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2000" y="466746"/>
            <a:ext cx="1879200" cy="627341"/>
          </a:xfrm>
          <a:prstGeom prst="rect">
            <a:avLst/>
          </a:prstGeom>
        </p:spPr>
      </p:pic>
      <p:sp>
        <p:nvSpPr>
          <p:cNvPr id="9" name="TextBox 7">
            <a:extLst>
              <a:ext uri="{FF2B5EF4-FFF2-40B4-BE49-F238E27FC236}">
                <a16:creationId xmlns:a16="http://schemas.microsoft.com/office/drawing/2014/main" id="{188A06D3-D149-4CA3-B43A-8F52C8114C23}"/>
              </a:ext>
            </a:extLst>
          </p:cNvPr>
          <p:cNvSpPr txBox="1"/>
          <p:nvPr userDrawn="1"/>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a:solidFill>
                  <a:schemeClr val="tx2"/>
                </a:solidFill>
                <a:latin typeface="+mn-lt"/>
              </a:rPr>
              <a:t>Trusted evidence.</a:t>
            </a:r>
          </a:p>
          <a:p>
            <a:pPr>
              <a:lnSpc>
                <a:spcPts val="2000"/>
              </a:lnSpc>
            </a:pPr>
            <a:r>
              <a:rPr lang="en-GB" spc="-30" baseline="0" dirty="0">
                <a:solidFill>
                  <a:schemeClr val="tx2"/>
                </a:solidFill>
                <a:latin typeface="+mn-lt"/>
              </a:rPr>
              <a:t>Informed decisions.</a:t>
            </a:r>
          </a:p>
          <a:p>
            <a:pPr>
              <a:lnSpc>
                <a:spcPts val="2000"/>
              </a:lnSpc>
            </a:pPr>
            <a:r>
              <a:rPr lang="en-GB" spc="-30" baseline="0" dirty="0">
                <a:solidFill>
                  <a:schemeClr val="bg2"/>
                </a:solidFill>
                <a:latin typeface="+mn-lt"/>
              </a:rPr>
              <a:t>Better health.</a:t>
            </a:r>
          </a:p>
        </p:txBody>
      </p:sp>
      <p:pic>
        <p:nvPicPr>
          <p:cNvPr id="10" name="Picture 5">
            <a:extLst>
              <a:ext uri="{FF2B5EF4-FFF2-40B4-BE49-F238E27FC236}">
                <a16:creationId xmlns:a16="http://schemas.microsoft.com/office/drawing/2014/main" id="{26A1BEF0-5700-4547-89CB-80031D99447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20138" y="-388"/>
            <a:ext cx="3043925" cy="6858000"/>
          </a:xfrm>
          <a:prstGeom prst="rect">
            <a:avLst/>
          </a:prstGeom>
        </p:spPr>
      </p:pic>
      <p:sp>
        <p:nvSpPr>
          <p:cNvPr id="11" name="Rectangle 8">
            <a:extLst>
              <a:ext uri="{FF2B5EF4-FFF2-40B4-BE49-F238E27FC236}">
                <a16:creationId xmlns:a16="http://schemas.microsoft.com/office/drawing/2014/main" id="{18FB4144-7933-43ED-8169-85C7AC751803}"/>
              </a:ext>
            </a:extLst>
          </p:cNvPr>
          <p:cNvSpPr/>
          <p:nvPr userDrawn="1"/>
        </p:nvSpPr>
        <p:spPr>
          <a:xfrm rot="18932974">
            <a:off x="6433717" y="5836596"/>
            <a:ext cx="494944" cy="494944"/>
          </a:xfrm>
          <a:prstGeom prst="rect">
            <a:avLst/>
          </a:prstGeom>
          <a:solidFill>
            <a:schemeClr val="bg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38175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Title with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4" name="Picture Placeholder 6"/>
          <p:cNvSpPr>
            <a:spLocks noGrp="1"/>
          </p:cNvSpPr>
          <p:nvPr>
            <p:ph type="pic" sz="quarter" idx="10" hasCustomPrompt="1"/>
          </p:nvPr>
        </p:nvSpPr>
        <p:spPr>
          <a:xfrm>
            <a:off x="439738" y="2232000"/>
            <a:ext cx="6156000" cy="3816000"/>
          </a:xfrm>
          <a:solidFill>
            <a:schemeClr val="accent5"/>
          </a:solidFill>
        </p:spPr>
        <p:txBody>
          <a:bodyPr lIns="216000" tIns="108000"/>
          <a:lstStyle>
            <a:lvl1pPr marL="0" indent="0">
              <a:defRPr>
                <a:solidFill>
                  <a:schemeClr val="bg1"/>
                </a:solidFill>
                <a:latin typeface="+mn-lt"/>
              </a:defRPr>
            </a:lvl1pPr>
          </a:lstStyle>
          <a:p>
            <a:r>
              <a:rPr lang="en-GB" dirty="0"/>
              <a:t>Insert image here</a:t>
            </a:r>
          </a:p>
        </p:txBody>
      </p:sp>
      <p:sp>
        <p:nvSpPr>
          <p:cNvPr id="6" name="Text Placeholder 5"/>
          <p:cNvSpPr>
            <a:spLocks noGrp="1"/>
          </p:cNvSpPr>
          <p:nvPr>
            <p:ph type="body" sz="quarter" idx="11"/>
          </p:nvPr>
        </p:nvSpPr>
        <p:spPr>
          <a:xfrm>
            <a:off x="439738" y="6162675"/>
            <a:ext cx="6176962" cy="374650"/>
          </a:xfrm>
        </p:spPr>
        <p:txBody>
          <a:bodyPr/>
          <a:lstStyle>
            <a:lvl1pPr>
              <a:spcBef>
                <a:spcPts val="0"/>
              </a:spcBef>
              <a:defRPr sz="1400"/>
            </a:lvl1pPr>
          </a:lstStyle>
          <a:p>
            <a:pPr lvl="0"/>
            <a:r>
              <a:rPr lang="en-US"/>
              <a:t>Click to edit Master text styles</a:t>
            </a: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53656" y="0"/>
            <a:ext cx="1990344" cy="6858000"/>
          </a:xfrm>
          <a:prstGeom prst="rect">
            <a:avLst/>
          </a:prstGeom>
        </p:spPr>
      </p:pic>
    </p:spTree>
    <p:extLst>
      <p:ext uri="{BB962C8B-B14F-4D97-AF65-F5344CB8AC3E}">
        <p14:creationId xmlns:p14="http://schemas.microsoft.com/office/powerpoint/2010/main" val="40054580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1_Image Only">
    <p:spTree>
      <p:nvGrpSpPr>
        <p:cNvPr id="1" name=""/>
        <p:cNvGrpSpPr/>
        <p:nvPr/>
      </p:nvGrpSpPr>
      <p:grpSpPr>
        <a:xfrm>
          <a:off x="0" y="0"/>
          <a:ext cx="0" cy="0"/>
          <a:chOff x="0" y="0"/>
          <a:chExt cx="0" cy="0"/>
        </a:xfrm>
      </p:grpSpPr>
      <p:sp>
        <p:nvSpPr>
          <p:cNvPr id="2" name="Picture Placeholder 6"/>
          <p:cNvSpPr>
            <a:spLocks noGrp="1"/>
          </p:cNvSpPr>
          <p:nvPr>
            <p:ph type="pic" sz="quarter" idx="10" hasCustomPrompt="1"/>
          </p:nvPr>
        </p:nvSpPr>
        <p:spPr>
          <a:xfrm>
            <a:off x="0" y="0"/>
            <a:ext cx="9144000" cy="6858000"/>
          </a:xfrm>
          <a:solidFill>
            <a:schemeClr val="accent5"/>
          </a:solidFill>
        </p:spPr>
        <p:txBody>
          <a:bodyPr lIns="432000" tIns="324000"/>
          <a:lstStyle>
            <a:lvl1pPr marL="0" indent="0">
              <a:defRPr>
                <a:solidFill>
                  <a:schemeClr val="bg1"/>
                </a:solidFill>
                <a:latin typeface="+mn-lt"/>
              </a:defRPr>
            </a:lvl1pPr>
          </a:lstStyle>
          <a:p>
            <a:r>
              <a:rPr lang="en-GB" dirty="0"/>
              <a:t>Insert image here</a:t>
            </a:r>
          </a:p>
        </p:txBody>
      </p:sp>
    </p:spTree>
    <p:extLst>
      <p:ext uri="{BB962C8B-B14F-4D97-AF65-F5344CB8AC3E}">
        <p14:creationId xmlns:p14="http://schemas.microsoft.com/office/powerpoint/2010/main" val="1671985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v3">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922" y="435311"/>
            <a:ext cx="2767355" cy="572977"/>
          </a:xfrm>
          <a:prstGeom prst="rect">
            <a:avLst/>
          </a:prstGeom>
        </p:spPr>
      </p:pic>
      <p:sp>
        <p:nvSpPr>
          <p:cNvPr id="8" name="TextBox 7"/>
          <p:cNvSpPr txBox="1"/>
          <p:nvPr/>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a:solidFill>
                  <a:schemeClr val="tx2"/>
                </a:solidFill>
                <a:latin typeface="+mn-lt"/>
              </a:rPr>
              <a:t>Trusted evidence.</a:t>
            </a:r>
          </a:p>
          <a:p>
            <a:pPr>
              <a:lnSpc>
                <a:spcPts val="2000"/>
              </a:lnSpc>
            </a:pPr>
            <a:r>
              <a:rPr lang="en-GB" spc="-30" baseline="0" dirty="0">
                <a:solidFill>
                  <a:schemeClr val="tx2"/>
                </a:solidFill>
                <a:latin typeface="+mn-lt"/>
              </a:rPr>
              <a:t>Informed decisions.</a:t>
            </a:r>
          </a:p>
          <a:p>
            <a:pPr>
              <a:lnSpc>
                <a:spcPts val="2000"/>
              </a:lnSpc>
            </a:pPr>
            <a:r>
              <a:rPr lang="en-GB" spc="-30" baseline="0" dirty="0">
                <a:solidFill>
                  <a:schemeClr val="bg2"/>
                </a:solidFill>
                <a:latin typeface="+mn-lt"/>
              </a:rPr>
              <a:t>Better health.</a:t>
            </a:r>
          </a:p>
        </p:txBody>
      </p:sp>
      <p:sp>
        <p:nvSpPr>
          <p:cNvPr id="6" name="Rectangle 5"/>
          <p:cNvSpPr/>
          <p:nvPr/>
        </p:nvSpPr>
        <p:spPr>
          <a:xfrm>
            <a:off x="3924000" y="0"/>
            <a:ext cx="5220000" cy="6858000"/>
          </a:xfrm>
          <a:prstGeom prst="rect">
            <a:avLst/>
          </a:prstGeom>
          <a:solidFill>
            <a:schemeClr val="tx2"/>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ctrTitle"/>
          </p:nvPr>
        </p:nvSpPr>
        <p:spPr>
          <a:xfrm>
            <a:off x="4608000" y="1964825"/>
            <a:ext cx="4356000" cy="1080775"/>
          </a:xfrm>
        </p:spPr>
        <p:txBody>
          <a:bodyPr/>
          <a:lstStyle>
            <a:lvl1pPr algn="l">
              <a:lnSpc>
                <a:spcPts val="3800"/>
              </a:lnSpc>
              <a:defRPr/>
            </a:lvl1pPr>
          </a:lstStyle>
          <a:p>
            <a:r>
              <a:rPr lang="hr-HR"/>
              <a:t>Uredite stil naslova matrice</a:t>
            </a:r>
            <a:endParaRPr lang="en-GB"/>
          </a:p>
        </p:txBody>
      </p:sp>
      <p:sp>
        <p:nvSpPr>
          <p:cNvPr id="3" name="Subtitle 2"/>
          <p:cNvSpPr>
            <a:spLocks noGrp="1"/>
          </p:cNvSpPr>
          <p:nvPr>
            <p:ph type="subTitle" idx="1"/>
          </p:nvPr>
        </p:nvSpPr>
        <p:spPr>
          <a:xfrm>
            <a:off x="4608000" y="3835800"/>
            <a:ext cx="4046400" cy="822600"/>
          </a:xfrm>
        </p:spPr>
        <p:txBody>
          <a:bodyPr/>
          <a:lstStyle>
            <a:lvl1pPr marL="0" indent="0" algn="l">
              <a:lnSpc>
                <a:spcPts val="1900"/>
              </a:lnSpc>
              <a:spcBef>
                <a:spcPts val="0"/>
              </a:spcBef>
              <a:buNone/>
              <a:defRPr sz="1800" b="1">
                <a:solidFill>
                  <a:schemeClr val="bg1"/>
                </a:solidFill>
                <a:latin typeface="+mj-lt"/>
              </a:defRPr>
            </a:lvl1pPr>
            <a:lvl2pPr marL="3175" indent="0" algn="l">
              <a:lnSpc>
                <a:spcPts val="1900"/>
              </a:lnSpc>
              <a:spcBef>
                <a:spcPts val="0"/>
              </a:spcBef>
              <a:buNone/>
              <a:defRPr sz="1800">
                <a:solidFill>
                  <a:schemeClr val="bg1"/>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Kliknite da biste uredili stil podnaslova matrice</a:t>
            </a:r>
            <a:endParaRPr lang="en-GB" dirty="0"/>
          </a:p>
        </p:txBody>
      </p:sp>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t="11808" b="16524"/>
          <a:stretch/>
        </p:blipFill>
        <p:spPr>
          <a:xfrm>
            <a:off x="2073686" y="0"/>
            <a:ext cx="2777113" cy="6858000"/>
          </a:xfrm>
          <a:prstGeom prst="rect">
            <a:avLst/>
          </a:prstGeom>
        </p:spPr>
      </p:pic>
    </p:spTree>
    <p:extLst>
      <p:ext uri="{BB962C8B-B14F-4D97-AF65-F5344CB8AC3E}">
        <p14:creationId xmlns:p14="http://schemas.microsoft.com/office/powerpoint/2010/main" val="9720649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v4">
    <p:spTree>
      <p:nvGrpSpPr>
        <p:cNvPr id="1" name=""/>
        <p:cNvGrpSpPr/>
        <p:nvPr/>
      </p:nvGrpSpPr>
      <p:grpSpPr>
        <a:xfrm>
          <a:off x="0" y="0"/>
          <a:ext cx="0" cy="0"/>
          <a:chOff x="0" y="0"/>
          <a:chExt cx="0" cy="0"/>
        </a:xfrm>
      </p:grpSpPr>
      <p:sp>
        <p:nvSpPr>
          <p:cNvPr id="2" name="Title 1"/>
          <p:cNvSpPr>
            <a:spLocks noGrp="1"/>
          </p:cNvSpPr>
          <p:nvPr>
            <p:ph type="ctrTitle"/>
          </p:nvPr>
        </p:nvSpPr>
        <p:spPr>
          <a:xfrm>
            <a:off x="439738" y="3563225"/>
            <a:ext cx="4464000" cy="1080775"/>
          </a:xfrm>
        </p:spPr>
        <p:txBody>
          <a:bodyPr/>
          <a:lstStyle>
            <a:lvl1pPr algn="l">
              <a:lnSpc>
                <a:spcPts val="3800"/>
              </a:lnSpc>
              <a:defRPr/>
            </a:lvl1pPr>
          </a:lstStyle>
          <a:p>
            <a:r>
              <a:rPr lang="hr-HR"/>
              <a:t>Uredite stil naslova matrice</a:t>
            </a:r>
            <a:endParaRPr lang="en-GB"/>
          </a:p>
        </p:txBody>
      </p:sp>
      <p:sp>
        <p:nvSpPr>
          <p:cNvPr id="3" name="Subtitle 2"/>
          <p:cNvSpPr>
            <a:spLocks noGrp="1"/>
          </p:cNvSpPr>
          <p:nvPr>
            <p:ph type="subTitle" idx="1"/>
          </p:nvPr>
        </p:nvSpPr>
        <p:spPr>
          <a:xfrm>
            <a:off x="439738" y="4728600"/>
            <a:ext cx="44640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Kliknite da biste uredili stil podnaslova matrice</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922" y="435311"/>
            <a:ext cx="2767355" cy="572977"/>
          </a:xfrm>
          <a:prstGeom prst="rect">
            <a:avLst/>
          </a:prstGeom>
        </p:spPr>
      </p:pic>
      <p:sp>
        <p:nvSpPr>
          <p:cNvPr id="8" name="TextBox 7"/>
          <p:cNvSpPr txBox="1"/>
          <p:nvPr/>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a:solidFill>
                  <a:schemeClr val="tx2"/>
                </a:solidFill>
                <a:latin typeface="+mn-lt"/>
              </a:rPr>
              <a:t>Trusted evidence.</a:t>
            </a:r>
          </a:p>
          <a:p>
            <a:pPr>
              <a:lnSpc>
                <a:spcPts val="2000"/>
              </a:lnSpc>
            </a:pPr>
            <a:r>
              <a:rPr lang="en-GB" spc="-30" baseline="0" dirty="0">
                <a:solidFill>
                  <a:schemeClr val="tx2"/>
                </a:solidFill>
                <a:latin typeface="+mn-lt"/>
              </a:rPr>
              <a:t>Informed decisions.</a:t>
            </a:r>
          </a:p>
          <a:p>
            <a:pPr>
              <a:lnSpc>
                <a:spcPts val="2000"/>
              </a:lnSpc>
            </a:pPr>
            <a:r>
              <a:rPr lang="en-GB" spc="-30" baseline="0" dirty="0">
                <a:solidFill>
                  <a:schemeClr val="bg2"/>
                </a:solidFill>
                <a:latin typeface="+mn-lt"/>
              </a:rPr>
              <a:t>Better health.</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26585" y="0"/>
            <a:ext cx="4282440" cy="6858000"/>
          </a:xfrm>
          <a:prstGeom prst="rect">
            <a:avLst/>
          </a:prstGeom>
        </p:spPr>
      </p:pic>
    </p:spTree>
    <p:extLst>
      <p:ext uri="{BB962C8B-B14F-4D97-AF65-F5344CB8AC3E}">
        <p14:creationId xmlns:p14="http://schemas.microsoft.com/office/powerpoint/2010/main" val="22972767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le Slide with Large Image">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2502000"/>
            <a:ext cx="9144000" cy="4356000"/>
          </a:xfrm>
          <a:solidFill>
            <a:schemeClr val="accent5"/>
          </a:solidFill>
        </p:spPr>
        <p:txBody>
          <a:bodyPr lIns="432000" tIns="108000"/>
          <a:lstStyle>
            <a:lvl1pPr marL="0" indent="0">
              <a:defRPr>
                <a:solidFill>
                  <a:schemeClr val="bg1"/>
                </a:solidFill>
                <a:latin typeface="+mn-lt"/>
              </a:defRPr>
            </a:lvl1pPr>
          </a:lstStyle>
          <a:p>
            <a:r>
              <a:rPr lang="en-GB" dirty="0"/>
              <a:t>Insert image here</a:t>
            </a:r>
          </a:p>
        </p:txBody>
      </p:sp>
      <p:sp>
        <p:nvSpPr>
          <p:cNvPr id="2" name="Title 1"/>
          <p:cNvSpPr>
            <a:spLocks noGrp="1"/>
          </p:cNvSpPr>
          <p:nvPr>
            <p:ph type="ctrTitle"/>
          </p:nvPr>
        </p:nvSpPr>
        <p:spPr>
          <a:xfrm>
            <a:off x="439738" y="1295225"/>
            <a:ext cx="4464000" cy="1080775"/>
          </a:xfrm>
        </p:spPr>
        <p:txBody>
          <a:bodyPr/>
          <a:lstStyle>
            <a:lvl1pPr algn="l">
              <a:lnSpc>
                <a:spcPts val="3800"/>
              </a:lnSpc>
              <a:defRPr/>
            </a:lvl1pPr>
          </a:lstStyle>
          <a:p>
            <a:r>
              <a:rPr lang="hr-HR"/>
              <a:t>Uredite stil naslova matrice</a:t>
            </a:r>
            <a:endParaRPr lang="en-GB"/>
          </a:p>
        </p:txBody>
      </p:sp>
      <p:sp>
        <p:nvSpPr>
          <p:cNvPr id="3" name="Subtitle 2"/>
          <p:cNvSpPr>
            <a:spLocks noGrp="1"/>
          </p:cNvSpPr>
          <p:nvPr>
            <p:ph type="subTitle" idx="1"/>
          </p:nvPr>
        </p:nvSpPr>
        <p:spPr>
          <a:xfrm>
            <a:off x="5428800" y="1409400"/>
            <a:ext cx="33264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Kliknite da biste uredili stil podnaslova matrice</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922" y="435311"/>
            <a:ext cx="2767355" cy="572977"/>
          </a:xfrm>
          <a:prstGeom prst="rect">
            <a:avLst/>
          </a:prstGeom>
        </p:spPr>
      </p:pic>
      <p:pic>
        <p:nvPicPr>
          <p:cNvPr id="6" name="Picture 3">
            <a:extLst>
              <a:ext uri="{FF2B5EF4-FFF2-40B4-BE49-F238E27FC236}">
                <a16:creationId xmlns:a16="http://schemas.microsoft.com/office/drawing/2014/main" id="{E71D4FAA-1586-4D01-9F9C-E6C5C05AA7FE}"/>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2000" y="460800"/>
            <a:ext cx="1879200" cy="639233"/>
          </a:xfrm>
          <a:prstGeom prst="rect">
            <a:avLst/>
          </a:prstGeom>
        </p:spPr>
      </p:pic>
    </p:spTree>
    <p:extLst>
      <p:ext uri="{BB962C8B-B14F-4D97-AF65-F5344CB8AC3E}">
        <p14:creationId xmlns:p14="http://schemas.microsoft.com/office/powerpoint/2010/main" val="3277877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le Slide with Small Image">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699225"/>
            <a:ext cx="4117862" cy="1080775"/>
          </a:xfrm>
        </p:spPr>
        <p:txBody>
          <a:bodyPr/>
          <a:lstStyle>
            <a:lvl1pPr algn="l">
              <a:lnSpc>
                <a:spcPts val="3800"/>
              </a:lnSpc>
              <a:defRPr/>
            </a:lvl1pPr>
          </a:lstStyle>
          <a:p>
            <a:r>
              <a:rPr lang="hr-HR"/>
              <a:t>Uredite stil naslova matrice</a:t>
            </a:r>
            <a:endParaRPr lang="en-GB"/>
          </a:p>
        </p:txBody>
      </p:sp>
      <p:sp>
        <p:nvSpPr>
          <p:cNvPr id="3" name="Subtitle 2"/>
          <p:cNvSpPr>
            <a:spLocks noGrp="1"/>
          </p:cNvSpPr>
          <p:nvPr>
            <p:ph type="subTitle" idx="1"/>
          </p:nvPr>
        </p:nvSpPr>
        <p:spPr>
          <a:xfrm>
            <a:off x="439738" y="3958200"/>
            <a:ext cx="4117862"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Kliknite da biste uredili stil podnaslova matrice</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922" y="435311"/>
            <a:ext cx="2767355" cy="572977"/>
          </a:xfrm>
          <a:prstGeom prst="rect">
            <a:avLst/>
          </a:prstGeom>
        </p:spPr>
      </p:pic>
      <p:sp>
        <p:nvSpPr>
          <p:cNvPr id="8" name="TextBox 7"/>
          <p:cNvSpPr txBox="1"/>
          <p:nvPr/>
        </p:nvSpPr>
        <p:spPr>
          <a:xfrm>
            <a:off x="439738" y="5695200"/>
            <a:ext cx="2147639" cy="923330"/>
          </a:xfrm>
          <a:prstGeom prst="rect">
            <a:avLst/>
          </a:prstGeom>
          <a:noFill/>
        </p:spPr>
        <p:txBody>
          <a:bodyPr wrap="none" lIns="0" tIns="0" rIns="0" bIns="0" rtlCol="0">
            <a:noAutofit/>
          </a:bodyPr>
          <a:lstStyle/>
          <a:p>
            <a:pPr>
              <a:lnSpc>
                <a:spcPts val="2000"/>
              </a:lnSpc>
            </a:pPr>
            <a:r>
              <a:rPr lang="en-GB" spc="-30" baseline="0" dirty="0">
                <a:solidFill>
                  <a:schemeClr val="tx2"/>
                </a:solidFill>
                <a:latin typeface="+mn-lt"/>
              </a:rPr>
              <a:t>Trusted evidence.</a:t>
            </a:r>
          </a:p>
          <a:p>
            <a:pPr>
              <a:lnSpc>
                <a:spcPts val="2000"/>
              </a:lnSpc>
            </a:pPr>
            <a:r>
              <a:rPr lang="en-GB" spc="-30" baseline="0" dirty="0">
                <a:solidFill>
                  <a:schemeClr val="tx2"/>
                </a:solidFill>
                <a:latin typeface="+mn-lt"/>
              </a:rPr>
              <a:t>Informed decisions.</a:t>
            </a:r>
          </a:p>
          <a:p>
            <a:pPr>
              <a:lnSpc>
                <a:spcPts val="2000"/>
              </a:lnSpc>
            </a:pPr>
            <a:r>
              <a:rPr lang="en-GB" spc="-30" baseline="0" dirty="0">
                <a:solidFill>
                  <a:schemeClr val="bg2"/>
                </a:solidFill>
                <a:latin typeface="+mn-lt"/>
              </a:rPr>
              <a:t>Better health.</a:t>
            </a:r>
          </a:p>
        </p:txBody>
      </p:sp>
      <p:pic>
        <p:nvPicPr>
          <p:cNvPr id="9" name="Picture 8"/>
          <p:cNvPicPr>
            <a:picLocks noChangeAspect="1"/>
          </p:cNvPicPr>
          <p:nvPr/>
        </p:nvPicPr>
        <p:blipFill rotWithShape="1">
          <a:blip r:embed="rId3" cstate="print">
            <a:extLst>
              <a:ext uri="{28A0092B-C50C-407E-A947-70E740481C1C}">
                <a14:useLocalDpi xmlns:a14="http://schemas.microsoft.com/office/drawing/2010/main" val="0"/>
              </a:ext>
            </a:extLst>
          </a:blip>
          <a:srcRect l="37863"/>
          <a:stretch/>
        </p:blipFill>
        <p:spPr>
          <a:xfrm>
            <a:off x="5534025" y="0"/>
            <a:ext cx="3120980" cy="6858000"/>
          </a:xfrm>
          <a:prstGeom prst="rect">
            <a:avLst/>
          </a:prstGeom>
        </p:spPr>
      </p:pic>
      <p:sp>
        <p:nvSpPr>
          <p:cNvPr id="7" name="Picture Placeholder 6"/>
          <p:cNvSpPr>
            <a:spLocks noGrp="1"/>
          </p:cNvSpPr>
          <p:nvPr>
            <p:ph type="pic" sz="quarter" idx="10" hasCustomPrompt="1"/>
          </p:nvPr>
        </p:nvSpPr>
        <p:spPr>
          <a:xfrm>
            <a:off x="4644000" y="1324800"/>
            <a:ext cx="4500000" cy="3384000"/>
          </a:xfrm>
          <a:solidFill>
            <a:schemeClr val="accent5"/>
          </a:solidFill>
        </p:spPr>
        <p:txBody>
          <a:bodyPr lIns="432000" tIns="108000"/>
          <a:lstStyle>
            <a:lvl1pPr marL="0" indent="0">
              <a:defRPr>
                <a:solidFill>
                  <a:schemeClr val="bg1"/>
                </a:solidFill>
                <a:latin typeface="+mn-lt"/>
              </a:defRPr>
            </a:lvl1pPr>
          </a:lstStyle>
          <a:p>
            <a:r>
              <a:rPr lang="en-GB" dirty="0"/>
              <a:t>Insert image here</a:t>
            </a:r>
          </a:p>
        </p:txBody>
      </p:sp>
    </p:spTree>
    <p:extLst>
      <p:ext uri="{BB962C8B-B14F-4D97-AF65-F5344CB8AC3E}">
        <p14:creationId xmlns:p14="http://schemas.microsoft.com/office/powerpoint/2010/main" val="1507501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Title Slide with Large Image v2">
    <p:spTree>
      <p:nvGrpSpPr>
        <p:cNvPr id="1" name=""/>
        <p:cNvGrpSpPr/>
        <p:nvPr/>
      </p:nvGrpSpPr>
      <p:grpSpPr>
        <a:xfrm>
          <a:off x="0" y="0"/>
          <a:ext cx="0" cy="0"/>
          <a:chOff x="0" y="0"/>
          <a:chExt cx="0" cy="0"/>
        </a:xfrm>
      </p:grpSpPr>
      <p:sp>
        <p:nvSpPr>
          <p:cNvPr id="7" name="Picture Placeholder 6"/>
          <p:cNvSpPr>
            <a:spLocks noGrp="1"/>
          </p:cNvSpPr>
          <p:nvPr>
            <p:ph type="pic" sz="quarter" idx="10" hasCustomPrompt="1"/>
          </p:nvPr>
        </p:nvSpPr>
        <p:spPr>
          <a:xfrm>
            <a:off x="0" y="2502000"/>
            <a:ext cx="9144000" cy="4356000"/>
          </a:xfrm>
          <a:solidFill>
            <a:schemeClr val="accent5"/>
          </a:solidFill>
        </p:spPr>
        <p:txBody>
          <a:bodyPr lIns="432000" tIns="108000"/>
          <a:lstStyle>
            <a:lvl1pPr marL="0" indent="0">
              <a:defRPr>
                <a:solidFill>
                  <a:schemeClr val="bg1"/>
                </a:solidFill>
                <a:latin typeface="+mn-lt"/>
              </a:defRPr>
            </a:lvl1pPr>
          </a:lstStyle>
          <a:p>
            <a:r>
              <a:rPr lang="en-GB" dirty="0"/>
              <a:t>Insert image here</a:t>
            </a:r>
          </a:p>
        </p:txBody>
      </p:sp>
      <p:sp>
        <p:nvSpPr>
          <p:cNvPr id="2" name="Title 1"/>
          <p:cNvSpPr>
            <a:spLocks noGrp="1"/>
          </p:cNvSpPr>
          <p:nvPr>
            <p:ph type="ctrTitle"/>
          </p:nvPr>
        </p:nvSpPr>
        <p:spPr>
          <a:xfrm>
            <a:off x="439738" y="3419225"/>
            <a:ext cx="4464000" cy="1080775"/>
          </a:xfrm>
        </p:spPr>
        <p:txBody>
          <a:bodyPr/>
          <a:lstStyle>
            <a:lvl1pPr algn="l">
              <a:lnSpc>
                <a:spcPts val="3800"/>
              </a:lnSpc>
              <a:defRPr/>
            </a:lvl1pPr>
          </a:lstStyle>
          <a:p>
            <a:r>
              <a:rPr lang="hr-HR"/>
              <a:t>Uredite stil naslova matrice</a:t>
            </a:r>
            <a:endParaRPr lang="en-GB"/>
          </a:p>
        </p:txBody>
      </p:sp>
      <p:sp>
        <p:nvSpPr>
          <p:cNvPr id="3" name="Subtitle 2"/>
          <p:cNvSpPr>
            <a:spLocks noGrp="1"/>
          </p:cNvSpPr>
          <p:nvPr>
            <p:ph type="subTitle" idx="1"/>
          </p:nvPr>
        </p:nvSpPr>
        <p:spPr>
          <a:xfrm>
            <a:off x="439738" y="4627800"/>
            <a:ext cx="3326400" cy="822600"/>
          </a:xfrm>
        </p:spPr>
        <p:txBody>
          <a:bodyPr/>
          <a:lstStyle>
            <a:lvl1pPr marL="0" indent="0" algn="l">
              <a:lnSpc>
                <a:spcPts val="1900"/>
              </a:lnSpc>
              <a:spcBef>
                <a:spcPts val="0"/>
              </a:spcBef>
              <a:buNone/>
              <a:defRPr sz="1800" b="1">
                <a:solidFill>
                  <a:schemeClr val="tx2"/>
                </a:solidFill>
                <a:latin typeface="+mj-lt"/>
              </a:defRPr>
            </a:lvl1pPr>
            <a:lvl2pPr marL="3175" indent="0" algn="l">
              <a:lnSpc>
                <a:spcPts val="1900"/>
              </a:lnSpc>
              <a:spcBef>
                <a:spcPts val="0"/>
              </a:spcBef>
              <a:buNone/>
              <a:defRPr sz="1800">
                <a:solidFill>
                  <a:schemeClr val="tx2"/>
                </a:solidFill>
                <a:latin typeface="+mj-lt"/>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Kliknite da biste uredili stil podnaslova matrice</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922" y="435311"/>
            <a:ext cx="2767355" cy="572977"/>
          </a:xfrm>
          <a:prstGeom prst="rect">
            <a:avLst/>
          </a:prstGeom>
        </p:spPr>
      </p:pic>
    </p:spTree>
    <p:extLst>
      <p:ext uri="{BB962C8B-B14F-4D97-AF65-F5344CB8AC3E}">
        <p14:creationId xmlns:p14="http://schemas.microsoft.com/office/powerpoint/2010/main" val="2914500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GB"/>
          </a:p>
        </p:txBody>
      </p:sp>
      <p:pic>
        <p:nvPicPr>
          <p:cNvPr id="3" name="Picture 2">
            <a:extLst>
              <a:ext uri="{FF2B5EF4-FFF2-40B4-BE49-F238E27FC236}">
                <a16:creationId xmlns:a16="http://schemas.microsoft.com/office/drawing/2014/main" id="{257D9E46-01DE-401C-9A14-012FF251910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53656" y="0"/>
            <a:ext cx="1990344" cy="6858000"/>
          </a:xfrm>
          <a:prstGeom prst="rect">
            <a:avLst/>
          </a:prstGeom>
        </p:spPr>
      </p:pic>
    </p:spTree>
    <p:extLst>
      <p:ext uri="{BB962C8B-B14F-4D97-AF65-F5344CB8AC3E}">
        <p14:creationId xmlns:p14="http://schemas.microsoft.com/office/powerpoint/2010/main" val="32699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a:t>Uredite stil naslova matrice</a:t>
            </a:r>
            <a:endParaRPr lang="en-GB"/>
          </a:p>
        </p:txBody>
      </p:sp>
      <p:sp>
        <p:nvSpPr>
          <p:cNvPr id="3" name="Content Placeholder 2"/>
          <p:cNvSpPr>
            <a:spLocks noGrp="1"/>
          </p:cNvSpPr>
          <p:nvPr>
            <p:ph idx="1"/>
          </p:nvPr>
        </p:nvSpPr>
        <p:spPr/>
        <p:txBody>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GB" dirty="0"/>
          </a:p>
        </p:txBody>
      </p:sp>
    </p:spTree>
    <p:extLst>
      <p:ext uri="{BB962C8B-B14F-4D97-AF65-F5344CB8AC3E}">
        <p14:creationId xmlns:p14="http://schemas.microsoft.com/office/powerpoint/2010/main" val="226031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9738" y="1317600"/>
            <a:ext cx="6120000" cy="632838"/>
          </a:xfrm>
          <a:prstGeom prst="rect">
            <a:avLst/>
          </a:prstGeom>
        </p:spPr>
        <p:txBody>
          <a:bodyPr vert="horz" lIns="0" tIns="0" rIns="0" bIns="0" rtlCol="0" anchor="b" anchorCtr="0">
            <a:noAutofit/>
          </a:bodyPr>
          <a:lstStyle/>
          <a:p>
            <a:r>
              <a:rPr lang="hr-HR"/>
              <a:t>Uredite stil naslova matrice</a:t>
            </a:r>
            <a:endParaRPr lang="en-GB"/>
          </a:p>
        </p:txBody>
      </p:sp>
      <p:sp>
        <p:nvSpPr>
          <p:cNvPr id="3" name="Text Placeholder 2"/>
          <p:cNvSpPr>
            <a:spLocks noGrp="1"/>
          </p:cNvSpPr>
          <p:nvPr>
            <p:ph type="body" idx="1"/>
          </p:nvPr>
        </p:nvSpPr>
        <p:spPr>
          <a:xfrm>
            <a:off x="439738" y="2275200"/>
            <a:ext cx="6120000" cy="3909600"/>
          </a:xfrm>
          <a:prstGeom prst="rect">
            <a:avLst/>
          </a:prstGeom>
        </p:spPr>
        <p:txBody>
          <a:bodyPr vert="horz" lIns="0" tIns="0" rIns="0" bIns="0" rtlCol="0">
            <a:noAutofit/>
          </a:bodyPr>
          <a:lstStyle/>
          <a:p>
            <a:pPr lvl="0"/>
            <a:r>
              <a:rPr lang="hr-HR"/>
              <a:t>Uredite stilove teksta matrice</a:t>
            </a:r>
          </a:p>
          <a:p>
            <a:pPr lvl="1"/>
            <a:r>
              <a:rPr lang="hr-HR"/>
              <a:t>Druga razina</a:t>
            </a:r>
          </a:p>
          <a:p>
            <a:pPr lvl="2"/>
            <a:r>
              <a:rPr lang="hr-HR"/>
              <a:t>Treća razina</a:t>
            </a:r>
          </a:p>
          <a:p>
            <a:pPr lvl="3"/>
            <a:r>
              <a:rPr lang="hr-HR"/>
              <a:t>Četvrta razina</a:t>
            </a:r>
          </a:p>
          <a:p>
            <a:pPr lvl="4"/>
            <a:r>
              <a:rPr lang="hr-HR"/>
              <a:t>Peta razina</a:t>
            </a:r>
            <a:endParaRPr lang="en-GB" dirty="0"/>
          </a:p>
        </p:txBody>
      </p:sp>
      <p:pic>
        <p:nvPicPr>
          <p:cNvPr id="7" name="Picture 6"/>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7153656" y="0"/>
            <a:ext cx="1990344" cy="6858000"/>
          </a:xfrm>
          <a:prstGeom prst="rect">
            <a:avLst/>
          </a:prstGeom>
        </p:spPr>
      </p:pic>
      <p:pic>
        <p:nvPicPr>
          <p:cNvPr id="6" name="Picture 3">
            <a:extLst>
              <a:ext uri="{FF2B5EF4-FFF2-40B4-BE49-F238E27FC236}">
                <a16:creationId xmlns:a16="http://schemas.microsoft.com/office/drawing/2014/main" id="{E06D13AC-E33F-44B6-8E8B-A62B4787C1D1}"/>
              </a:ext>
            </a:extLst>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432000" y="466746"/>
            <a:ext cx="1879200" cy="627341"/>
          </a:xfrm>
          <a:prstGeom prst="rect">
            <a:avLst/>
          </a:prstGeom>
        </p:spPr>
      </p:pic>
    </p:spTree>
    <p:extLst>
      <p:ext uri="{BB962C8B-B14F-4D97-AF65-F5344CB8AC3E}">
        <p14:creationId xmlns:p14="http://schemas.microsoft.com/office/powerpoint/2010/main" val="23566784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61" r:id="rId17"/>
    <p:sldLayoutId id="2147483650" r:id="rId18"/>
    <p:sldLayoutId id="2147483668" r:id="rId19"/>
    <p:sldLayoutId id="2147483664" r:id="rId20"/>
    <p:sldLayoutId id="2147483665" r:id="rId21"/>
  </p:sldLayoutIdLst>
  <p:txStyles>
    <p:titleStyle>
      <a:lvl1pPr algn="l" defTabSz="914400" rtl="0" eaLnBrk="1" latinLnBrk="0" hangingPunct="1">
        <a:spcBef>
          <a:spcPct val="0"/>
        </a:spcBef>
        <a:buNone/>
        <a:defRPr sz="3600" b="1" kern="1200" spc="-40" baseline="0">
          <a:solidFill>
            <a:schemeClr val="bg2"/>
          </a:solidFill>
          <a:latin typeface="+mj-lt"/>
          <a:ea typeface="+mj-ea"/>
          <a:cs typeface="+mj-cs"/>
        </a:defRPr>
      </a:lvl1pPr>
    </p:titleStyle>
    <p:bodyStyle>
      <a:lvl1pPr marL="0" indent="0" algn="l" defTabSz="914400" rtl="0" eaLnBrk="1" latinLnBrk="0" hangingPunct="1">
        <a:spcBef>
          <a:spcPts val="1134"/>
        </a:spcBef>
        <a:spcAft>
          <a:spcPts val="0"/>
        </a:spcAft>
        <a:buClr>
          <a:schemeClr val="bg2"/>
        </a:buClr>
        <a:buFont typeface="Arial" pitchFamily="34" charset="0"/>
        <a:buNone/>
        <a:defRPr sz="2000" kern="1200" spc="-20" baseline="0">
          <a:solidFill>
            <a:schemeClr val="tx2"/>
          </a:solidFill>
          <a:latin typeface="+mj-lt"/>
          <a:ea typeface="+mn-ea"/>
          <a:cs typeface="+mn-cs"/>
        </a:defRPr>
      </a:lvl1pPr>
      <a:lvl2pPr marL="179388" indent="-179388" algn="l" defTabSz="914400" rtl="0" eaLnBrk="1" latinLnBrk="0" hangingPunct="1">
        <a:spcBef>
          <a:spcPts val="1134"/>
        </a:spcBef>
        <a:spcAft>
          <a:spcPts val="0"/>
        </a:spcAft>
        <a:buClr>
          <a:schemeClr val="bg2"/>
        </a:buClr>
        <a:buFont typeface="Arial" pitchFamily="34" charset="0"/>
        <a:buChar char="•"/>
        <a:defRPr sz="2000" kern="1200" spc="-20" baseline="0">
          <a:solidFill>
            <a:schemeClr val="tx2"/>
          </a:solidFill>
          <a:latin typeface="+mj-lt"/>
          <a:ea typeface="+mn-ea"/>
          <a:cs typeface="+mn-cs"/>
        </a:defRPr>
      </a:lvl2pPr>
      <a:lvl3pPr marL="388938" indent="-158750" algn="l" defTabSz="914400" rtl="0" eaLnBrk="1" latinLnBrk="0" hangingPunct="1">
        <a:spcBef>
          <a:spcPts val="567"/>
        </a:spcBef>
        <a:buClr>
          <a:schemeClr val="bg2"/>
        </a:buClr>
        <a:buFont typeface="Source Sans Pro" pitchFamily="34" charset="0"/>
        <a:buChar char="–"/>
        <a:defRPr sz="1800" kern="1200" spc="-20" baseline="0">
          <a:solidFill>
            <a:schemeClr val="tx2"/>
          </a:solidFill>
          <a:latin typeface="+mj-lt"/>
          <a:ea typeface="+mn-ea"/>
          <a:cs typeface="+mn-cs"/>
        </a:defRPr>
      </a:lvl3pPr>
      <a:lvl4pPr marL="612775" indent="-195263" algn="l" defTabSz="914400" rtl="0" eaLnBrk="1" latinLnBrk="0" hangingPunct="1">
        <a:spcBef>
          <a:spcPts val="567"/>
        </a:spcBef>
        <a:buClr>
          <a:schemeClr val="bg2"/>
        </a:buClr>
        <a:buFont typeface="Arial" pitchFamily="34" charset="0"/>
        <a:buChar char="•"/>
        <a:defRPr sz="1800" kern="1200" spc="-20" baseline="0">
          <a:solidFill>
            <a:schemeClr val="tx2"/>
          </a:solidFill>
          <a:latin typeface="+mj-lt"/>
          <a:ea typeface="+mn-ea"/>
          <a:cs typeface="+mn-cs"/>
        </a:defRPr>
      </a:lvl4pPr>
      <a:lvl5pPr marL="849313" indent="-187325" algn="l" defTabSz="914400" rtl="0" eaLnBrk="1" latinLnBrk="0" hangingPunct="1">
        <a:spcBef>
          <a:spcPts val="567"/>
        </a:spcBef>
        <a:buClr>
          <a:schemeClr val="bg2"/>
        </a:buClr>
        <a:buFont typeface="Source Sans Pro" pitchFamily="34" charset="0"/>
        <a:buChar char="–"/>
        <a:defRPr sz="1800" kern="1200" spc="-20" baseline="0">
          <a:solidFill>
            <a:schemeClr val="tx2"/>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microsoft.com/office/2018/10/relationships/comments" Target="../comments/modernComment_231_5AA5B7E9.xml"/><Relationship Id="rId2" Type="http://schemas.openxmlformats.org/officeDocument/2006/relationships/notesSlide" Target="../notesSlides/notesSlide10.xml"/><Relationship Id="rId1" Type="http://schemas.openxmlformats.org/officeDocument/2006/relationships/slideLayout" Target="../slideLayouts/slideLayout9.xml"/><Relationship Id="rId4" Type="http://schemas.openxmlformats.org/officeDocument/2006/relationships/image" Target="../media/image11.jpg"/></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9738" y="2123225"/>
            <a:ext cx="4464000" cy="1080775"/>
          </a:xfrm>
        </p:spPr>
        <p:txBody>
          <a:bodyPr/>
          <a:lstStyle/>
          <a:p>
            <a:r>
              <a:rPr lang="hr-HR" dirty="0">
                <a:solidFill>
                  <a:schemeClr val="accent2"/>
                </a:solidFill>
              </a:rPr>
              <a:t>Cochrane tools and systems</a:t>
            </a:r>
            <a:endParaRPr lang="en-GB" dirty="0">
              <a:solidFill>
                <a:schemeClr val="accent2"/>
              </a:solidFill>
            </a:endParaRPr>
          </a:p>
        </p:txBody>
      </p:sp>
    </p:spTree>
    <p:extLst>
      <p:ext uri="{BB962C8B-B14F-4D97-AF65-F5344CB8AC3E}">
        <p14:creationId xmlns:p14="http://schemas.microsoft.com/office/powerpoint/2010/main" val="36024396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altLang="en-US" sz="3200" dirty="0"/>
              <a:t>Accessing </a:t>
            </a:r>
            <a:r>
              <a:rPr lang="en-GB" altLang="en-US" sz="3200" dirty="0" err="1"/>
              <a:t>RevMan</a:t>
            </a:r>
            <a:r>
              <a:rPr lang="en-GB" altLang="en-US" sz="3200" dirty="0"/>
              <a:t> Web (RMW)</a:t>
            </a:r>
          </a:p>
        </p:txBody>
      </p:sp>
      <p:sp>
        <p:nvSpPr>
          <p:cNvPr id="7171" name="Content Placeholder 2"/>
          <p:cNvSpPr>
            <a:spLocks noGrp="1"/>
          </p:cNvSpPr>
          <p:nvPr>
            <p:ph idx="1"/>
          </p:nvPr>
        </p:nvSpPr>
        <p:spPr>
          <a:xfrm>
            <a:off x="439737" y="2275200"/>
            <a:ext cx="6654081" cy="3909600"/>
          </a:xfrm>
        </p:spPr>
        <p:txBody>
          <a:bodyPr/>
          <a:lstStyle/>
          <a:p>
            <a:pPr marL="342900" indent="-342900">
              <a:buFont typeface="Arial" panose="020B0604020202020204" pitchFamily="34" charset="0"/>
              <a:buChar char="•"/>
            </a:pPr>
            <a:r>
              <a:rPr lang="en-GB" altLang="en-US" dirty="0"/>
              <a:t>Free access for Cochrane Review authors (with their Cochrane Account)</a:t>
            </a:r>
          </a:p>
          <a:p>
            <a:pPr marL="342900" indent="-342900">
              <a:buFont typeface="Arial" panose="020B0604020202020204" pitchFamily="34" charset="0"/>
              <a:buChar char="•"/>
            </a:pPr>
            <a:r>
              <a:rPr lang="en-GB" altLang="en-US" dirty="0"/>
              <a:t>Paid subscription for non-Cochrane reviews</a:t>
            </a:r>
          </a:p>
          <a:p>
            <a:pPr marL="342900" indent="-342900">
              <a:buFont typeface="Arial" panose="020B0604020202020204" pitchFamily="34" charset="0"/>
              <a:buChar char="•"/>
            </a:pPr>
            <a:r>
              <a:rPr lang="en-GB" altLang="en-US" dirty="0"/>
              <a:t>Practice reviews and templates available for new starters</a:t>
            </a:r>
          </a:p>
          <a:p>
            <a:pPr marL="342900" indent="-342900">
              <a:buFont typeface="Arial" panose="020B0604020202020204" pitchFamily="34" charset="0"/>
              <a:buChar char="•"/>
            </a:pPr>
            <a:r>
              <a:rPr lang="en-GB" altLang="en-US" dirty="0"/>
              <a:t>RMW Knowledge Base: https://</a:t>
            </a:r>
            <a:r>
              <a:rPr lang="en-GB" altLang="en-US" dirty="0" err="1"/>
              <a:t>documentation.cochrane.org</a:t>
            </a:r>
            <a:r>
              <a:rPr lang="en-GB" altLang="en-US" dirty="0"/>
              <a:t>/</a:t>
            </a:r>
            <a:r>
              <a:rPr lang="en-GB" altLang="en-US" dirty="0" err="1"/>
              <a:t>revman</a:t>
            </a:r>
            <a:r>
              <a:rPr lang="en-GB" altLang="en-US" dirty="0"/>
              <a:t>-kb</a:t>
            </a:r>
          </a:p>
          <a:p>
            <a:pPr marL="342900" indent="-342900">
              <a:buFont typeface="Arial" panose="020B0604020202020204" pitchFamily="34" charset="0"/>
              <a:buChar char="•"/>
            </a:pPr>
            <a:endParaRPr lang="hr-HR" altLang="en-US" dirty="0"/>
          </a:p>
          <a:p>
            <a:pPr marL="342900" indent="-342900">
              <a:buFont typeface="Arial" panose="020B0604020202020204" pitchFamily="34" charset="0"/>
              <a:buChar char="•"/>
            </a:pPr>
            <a:endParaRPr lang="hr-HR" altLang="en-US" dirty="0"/>
          </a:p>
        </p:txBody>
      </p:sp>
      <p:pic>
        <p:nvPicPr>
          <p:cNvPr id="3" name="Picture 2" descr="Logo, company name&#10;&#10;Description automatically generated">
            <a:extLst>
              <a:ext uri="{FF2B5EF4-FFF2-40B4-BE49-F238E27FC236}">
                <a16:creationId xmlns:a16="http://schemas.microsoft.com/office/drawing/2014/main" id="{D9D1A1EE-BD3A-DE8A-257A-6DCEFAE723A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88086" y="329163"/>
            <a:ext cx="1972005" cy="988437"/>
          </a:xfrm>
          <a:prstGeom prst="rect">
            <a:avLst/>
          </a:prstGeom>
        </p:spPr>
      </p:pic>
    </p:spTree>
    <p:extLst>
      <p:ext uri="{BB962C8B-B14F-4D97-AF65-F5344CB8AC3E}">
        <p14:creationId xmlns:p14="http://schemas.microsoft.com/office/powerpoint/2010/main" val="1520809961"/>
      </p:ext>
    </p:extLst>
  </p:cSld>
  <p:clrMapOvr>
    <a:masterClrMapping/>
  </p:clrMapOvr>
  <p:extLst>
    <p:ext uri="{6950BFC3-D8DA-4A85-94F7-54DA5524770B}">
      <p188:commentRel xmlns:p188="http://schemas.microsoft.com/office/powerpoint/2018/8/main" r:id="rId3"/>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hr-HR" altLang="en-US" sz="3200" dirty="0"/>
              <a:t>GRADEpro GDT</a:t>
            </a:r>
            <a:endParaRPr lang="en-AU" altLang="en-US" sz="3200" dirty="0"/>
          </a:p>
        </p:txBody>
      </p:sp>
      <p:sp>
        <p:nvSpPr>
          <p:cNvPr id="7171" name="Content Placeholder 2"/>
          <p:cNvSpPr>
            <a:spLocks noGrp="1"/>
          </p:cNvSpPr>
          <p:nvPr>
            <p:ph idx="1"/>
          </p:nvPr>
        </p:nvSpPr>
        <p:spPr>
          <a:xfrm>
            <a:off x="439737" y="2275200"/>
            <a:ext cx="6654081" cy="3909600"/>
          </a:xfrm>
        </p:spPr>
        <p:txBody>
          <a:bodyPr/>
          <a:lstStyle/>
          <a:p>
            <a:pPr marL="342900" indent="-342900">
              <a:buFont typeface="Arial" panose="020B0604020202020204" pitchFamily="34" charset="0"/>
              <a:buChar char="•"/>
            </a:pPr>
            <a:r>
              <a:rPr lang="hr-HR" dirty="0"/>
              <a:t>Software that compliments RevMan in creating ‘Summary of findings’ tables in Cochrane Reviews</a:t>
            </a:r>
          </a:p>
          <a:p>
            <a:pPr marL="342900" indent="-342900">
              <a:buFont typeface="Arial" panose="020B0604020202020204" pitchFamily="34" charset="0"/>
              <a:buChar char="•"/>
            </a:pPr>
            <a:r>
              <a:rPr lang="hr-HR" altLang="en-US" dirty="0"/>
              <a:t>You can use GRADEpro GDT to:</a:t>
            </a:r>
          </a:p>
          <a:p>
            <a:pPr marL="731838" lvl="2" indent="-342900"/>
            <a:r>
              <a:rPr lang="hr-HR" altLang="en-US" dirty="0"/>
              <a:t>Import data from RevMan</a:t>
            </a:r>
          </a:p>
          <a:p>
            <a:pPr marL="731838" lvl="2" indent="-342900"/>
            <a:r>
              <a:rPr lang="hr-HR" altLang="en-US" dirty="0"/>
              <a:t>Perform calculations to present the key findings of your review</a:t>
            </a:r>
          </a:p>
          <a:p>
            <a:pPr marL="731838" lvl="2" indent="-342900"/>
            <a:r>
              <a:rPr lang="hr-HR" altLang="en-US" dirty="0"/>
              <a:t>Conduct a GRADE assessment of the quality of evidence</a:t>
            </a:r>
          </a:p>
          <a:p>
            <a:pPr marL="342900" indent="-342900">
              <a:buFont typeface="Arial" panose="020B0604020202020204" pitchFamily="34" charset="0"/>
              <a:buChar char="•"/>
            </a:pPr>
            <a:r>
              <a:rPr lang="hr-HR" altLang="en-US" dirty="0"/>
              <a:t>GRADEpro GDT is also used in guideline development</a:t>
            </a:r>
          </a:p>
          <a:p>
            <a:pPr marL="342900" indent="-342900">
              <a:buFont typeface="Arial" panose="020B0604020202020204" pitchFamily="34" charset="0"/>
              <a:buChar char="•"/>
            </a:pPr>
            <a:r>
              <a:rPr lang="hr-HR" altLang="en-US" dirty="0"/>
              <a:t>Free access for Cochrane Review authors </a:t>
            </a:r>
          </a:p>
          <a:p>
            <a:pPr marL="342900" indent="-342900">
              <a:buFont typeface="Arial" panose="020B0604020202020204" pitchFamily="34" charset="0"/>
              <a:buChar char="•"/>
            </a:pPr>
            <a:r>
              <a:rPr lang="hr-HR" altLang="en-US" dirty="0"/>
              <a:t>On a subsription basis for non-Cochrane reviews</a:t>
            </a:r>
          </a:p>
          <a:p>
            <a:pPr marL="342900" indent="-342900">
              <a:buFont typeface="Arial" panose="020B0604020202020204" pitchFamily="34" charset="0"/>
              <a:buChar char="•"/>
            </a:pPr>
            <a:r>
              <a:rPr lang="hr-HR" altLang="en-US" dirty="0"/>
              <a:t>Available at gradepro.org</a:t>
            </a:r>
          </a:p>
          <a:p>
            <a:pPr marL="522288" lvl="1" indent="-342900"/>
            <a:endParaRPr lang="hr-HR" altLang="en-US" dirty="0"/>
          </a:p>
          <a:p>
            <a:pPr marL="522288" lvl="1" indent="-342900"/>
            <a:endParaRPr lang="hr-HR" altLang="en-US" dirty="0"/>
          </a:p>
          <a:p>
            <a:endParaRPr lang="hr-HR" altLang="en-US" dirty="0"/>
          </a:p>
          <a:p>
            <a:endParaRPr lang="hr-HR" altLang="en-US" dirty="0"/>
          </a:p>
          <a:p>
            <a:pPr marL="342900" indent="-342900">
              <a:buFont typeface="Arial" panose="020B0604020202020204" pitchFamily="34" charset="0"/>
              <a:buChar char="•"/>
            </a:pPr>
            <a:endParaRPr lang="hr-HR" altLang="en-US" dirty="0"/>
          </a:p>
        </p:txBody>
      </p:sp>
      <p:pic>
        <p:nvPicPr>
          <p:cNvPr id="2" name="Picture 1" descr="A picture containing shape&#10;&#10;Description automatically generated">
            <a:extLst>
              <a:ext uri="{FF2B5EF4-FFF2-40B4-BE49-F238E27FC236}">
                <a16:creationId xmlns:a16="http://schemas.microsoft.com/office/drawing/2014/main" id="{30439AB8-B925-C30D-FFC5-F31F86A76B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1972" y="90161"/>
            <a:ext cx="2696878" cy="1348439"/>
          </a:xfrm>
          <a:prstGeom prst="rect">
            <a:avLst/>
          </a:prstGeom>
        </p:spPr>
      </p:pic>
    </p:spTree>
    <p:extLst>
      <p:ext uri="{BB962C8B-B14F-4D97-AF65-F5344CB8AC3E}">
        <p14:creationId xmlns:p14="http://schemas.microsoft.com/office/powerpoint/2010/main" val="959530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hr-HR" altLang="en-US" sz="3200" dirty="0"/>
              <a:t>Editorial Manager</a:t>
            </a:r>
            <a:endParaRPr lang="en-AU" altLang="en-US" sz="3200" dirty="0"/>
          </a:p>
        </p:txBody>
      </p:sp>
      <p:sp>
        <p:nvSpPr>
          <p:cNvPr id="7171" name="Content Placeholder 2"/>
          <p:cNvSpPr>
            <a:spLocks noGrp="1"/>
          </p:cNvSpPr>
          <p:nvPr>
            <p:ph idx="1"/>
          </p:nvPr>
        </p:nvSpPr>
        <p:spPr>
          <a:xfrm>
            <a:off x="439737" y="2275200"/>
            <a:ext cx="6654081" cy="3909600"/>
          </a:xfrm>
        </p:spPr>
        <p:txBody>
          <a:bodyPr/>
          <a:lstStyle/>
          <a:p>
            <a:pPr marL="342900" lvl="0" indent="-342900">
              <a:buFont typeface="Arial" panose="020B0604020202020204" pitchFamily="34" charset="0"/>
              <a:buChar char="•"/>
              <a:tabLst>
                <a:tab pos="457200" algn="l"/>
              </a:tabLst>
            </a:pPr>
            <a:r>
              <a:rPr lang="en-GB" dirty="0"/>
              <a:t>Cochrane uses Editorial Manager (used by over 250 other publishers including Elsevier, PLOS and OUP) to manage author submissions of Cochrane Reviews </a:t>
            </a:r>
            <a:endParaRPr lang="hr-HR" dirty="0"/>
          </a:p>
          <a:p>
            <a:pPr marL="342900" lvl="0" indent="-342900">
              <a:buFont typeface="Arial" panose="020B0604020202020204" pitchFamily="34" charset="0"/>
              <a:buChar char="•"/>
              <a:tabLst>
                <a:tab pos="457200" algn="l"/>
              </a:tabLst>
            </a:pPr>
            <a:r>
              <a:rPr lang="en-GB" dirty="0"/>
              <a:t>Editors use Editorial Manager to conduct peer review and move accepted submissions to publication</a:t>
            </a:r>
            <a:endParaRPr lang="hr-HR" dirty="0"/>
          </a:p>
          <a:p>
            <a:pPr marL="342900" indent="-342900">
              <a:buFont typeface="Arial" panose="020B0604020202020204" pitchFamily="34" charset="0"/>
              <a:buChar char="•"/>
            </a:pPr>
            <a:r>
              <a:rPr lang="hr-HR" altLang="en-US" dirty="0"/>
              <a:t>Information for authors available at:</a:t>
            </a:r>
          </a:p>
          <a:p>
            <a:pPr lvl="2" indent="0">
              <a:buNone/>
            </a:pPr>
            <a:r>
              <a:rPr lang="hr-HR" altLang="en-US" sz="2000" dirty="0"/>
              <a:t>links.cochrane.org/editorial-manager-for-authors</a:t>
            </a:r>
          </a:p>
        </p:txBody>
      </p:sp>
      <p:pic>
        <p:nvPicPr>
          <p:cNvPr id="5" name="Picture 4" descr="Logo&#10;&#10;Description automatically generated">
            <a:extLst>
              <a:ext uri="{FF2B5EF4-FFF2-40B4-BE49-F238E27FC236}">
                <a16:creationId xmlns:a16="http://schemas.microsoft.com/office/drawing/2014/main" id="{8530EA73-EB7E-5D60-6545-6461C70FBB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8401" y="348869"/>
            <a:ext cx="3030032" cy="828000"/>
          </a:xfrm>
          <a:prstGeom prst="rect">
            <a:avLst/>
          </a:prstGeom>
        </p:spPr>
      </p:pic>
    </p:spTree>
    <p:extLst>
      <p:ext uri="{BB962C8B-B14F-4D97-AF65-F5344CB8AC3E}">
        <p14:creationId xmlns:p14="http://schemas.microsoft.com/office/powerpoint/2010/main" val="3358718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hr-HR" altLang="en-US" sz="3200" dirty="0" err="1"/>
              <a:t>Other</a:t>
            </a:r>
            <a:r>
              <a:rPr lang="hr-HR" altLang="en-US" sz="3200" dirty="0"/>
              <a:t> </a:t>
            </a:r>
            <a:r>
              <a:rPr lang="hr-HR" altLang="en-US" sz="3200" dirty="0" err="1"/>
              <a:t>tools</a:t>
            </a:r>
            <a:r>
              <a:rPr lang="hr-HR" altLang="en-US" sz="3200" dirty="0"/>
              <a:t> and </a:t>
            </a:r>
            <a:r>
              <a:rPr lang="hr-HR" altLang="en-US" sz="3200" dirty="0" err="1"/>
              <a:t>systems</a:t>
            </a:r>
            <a:endParaRPr lang="en-AU" altLang="en-US" sz="3200" dirty="0"/>
          </a:p>
        </p:txBody>
      </p:sp>
      <p:sp>
        <p:nvSpPr>
          <p:cNvPr id="7171" name="Content Placeholder 2"/>
          <p:cNvSpPr>
            <a:spLocks noGrp="1"/>
          </p:cNvSpPr>
          <p:nvPr>
            <p:ph idx="1"/>
          </p:nvPr>
        </p:nvSpPr>
        <p:spPr/>
        <p:txBody>
          <a:bodyPr/>
          <a:lstStyle/>
          <a:p>
            <a:pPr marL="342900" indent="-342900">
              <a:buFont typeface="Arial" panose="020B0604020202020204" pitchFamily="34" charset="0"/>
              <a:buChar char="•"/>
            </a:pPr>
            <a:r>
              <a:rPr lang="hr-HR" altLang="en-US" sz="2200" dirty="0"/>
              <a:t>Covidence</a:t>
            </a:r>
          </a:p>
          <a:p>
            <a:pPr marL="342900" indent="-342900">
              <a:buFont typeface="Arial" panose="020B0604020202020204" pitchFamily="34" charset="0"/>
              <a:buChar char="•"/>
            </a:pPr>
            <a:r>
              <a:rPr lang="hr-HR" altLang="en-US" sz="2200" dirty="0"/>
              <a:t>EPPI-Reviewer</a:t>
            </a:r>
          </a:p>
          <a:p>
            <a:pPr marL="342900" indent="-342900">
              <a:buFont typeface="Arial" panose="020B0604020202020204" pitchFamily="34" charset="0"/>
              <a:buChar char="•"/>
            </a:pPr>
            <a:r>
              <a:rPr lang="hr-HR" altLang="en-US" sz="2200" dirty="0"/>
              <a:t>Other statistical packages</a:t>
            </a:r>
          </a:p>
          <a:p>
            <a:pPr marL="342900" indent="-342900">
              <a:buFont typeface="Arial" panose="020B0604020202020204" pitchFamily="34" charset="0"/>
              <a:buChar char="•"/>
            </a:pPr>
            <a:r>
              <a:rPr lang="hr-HR" altLang="en-US" sz="2200" dirty="0"/>
              <a:t>Volunteer platforms:</a:t>
            </a:r>
          </a:p>
          <a:p>
            <a:pPr marL="522288" lvl="1" indent="-342900"/>
            <a:r>
              <a:rPr lang="hr-HR" altLang="en-US" dirty="0"/>
              <a:t>Cochrane Engage</a:t>
            </a:r>
          </a:p>
          <a:p>
            <a:pPr marL="522288" lvl="1" indent="-342900"/>
            <a:r>
              <a:rPr lang="hr-HR" altLang="en-US" dirty="0"/>
              <a:t>Cochrane Crowd</a:t>
            </a:r>
          </a:p>
        </p:txBody>
      </p:sp>
    </p:spTree>
    <p:extLst>
      <p:ext uri="{BB962C8B-B14F-4D97-AF65-F5344CB8AC3E}">
        <p14:creationId xmlns:p14="http://schemas.microsoft.com/office/powerpoint/2010/main" val="134114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altLang="en-US" sz="3200" dirty="0"/>
              <a:t>Covidence and EPPI-Reviewer</a:t>
            </a:r>
          </a:p>
        </p:txBody>
      </p:sp>
      <p:sp>
        <p:nvSpPr>
          <p:cNvPr id="7171" name="Content Placeholder 2"/>
          <p:cNvSpPr>
            <a:spLocks noGrp="1"/>
          </p:cNvSpPr>
          <p:nvPr>
            <p:ph idx="1"/>
          </p:nvPr>
        </p:nvSpPr>
        <p:spPr>
          <a:xfrm>
            <a:off x="439738" y="2275200"/>
            <a:ext cx="6201694" cy="3909600"/>
          </a:xfrm>
        </p:spPr>
        <p:txBody>
          <a:bodyPr/>
          <a:lstStyle/>
          <a:p>
            <a:pPr marL="342900" indent="-342900">
              <a:buFont typeface="Arial" panose="020B0604020202020204" pitchFamily="34" charset="0"/>
              <a:buChar char="•"/>
            </a:pPr>
            <a:r>
              <a:rPr lang="hr-HR" altLang="en-US" sz="2200" b="1" dirty="0"/>
              <a:t>Covidence</a:t>
            </a:r>
            <a:r>
              <a:rPr lang="hr-HR" altLang="en-US" sz="2200" dirty="0"/>
              <a:t> (covidence.org) – an online collaborative tool for:</a:t>
            </a:r>
          </a:p>
          <a:p>
            <a:pPr marL="731838" lvl="2" indent="-342900"/>
            <a:r>
              <a:rPr lang="hr-HR" dirty="0"/>
              <a:t>uploading and sharing search results</a:t>
            </a:r>
          </a:p>
          <a:p>
            <a:pPr marL="731838" lvl="2" indent="-342900"/>
            <a:r>
              <a:rPr lang="hr-HR" dirty="0"/>
              <a:t>screening and selecting studies</a:t>
            </a:r>
          </a:p>
          <a:p>
            <a:pPr marL="731838" lvl="2" indent="-342900"/>
            <a:r>
              <a:rPr lang="hr-HR" dirty="0"/>
              <a:t>data collection</a:t>
            </a:r>
          </a:p>
          <a:p>
            <a:pPr marL="731838" lvl="2" indent="-342900"/>
            <a:endParaRPr lang="hr-HR" dirty="0"/>
          </a:p>
          <a:p>
            <a:pPr marL="342900" indent="-342900">
              <a:buFont typeface="Arial" panose="020B0604020202020204" pitchFamily="34" charset="0"/>
              <a:buChar char="•"/>
            </a:pPr>
            <a:r>
              <a:rPr lang="hr-HR" altLang="en-US" b="1" dirty="0"/>
              <a:t>EPPI-Reviewer</a:t>
            </a:r>
          </a:p>
          <a:p>
            <a:pPr marL="731838" lvl="2" indent="-342900"/>
            <a:r>
              <a:rPr lang="hr-HR" altLang="en-US" dirty="0"/>
              <a:t>Especially appropriate for complex systematic reviews</a:t>
            </a:r>
          </a:p>
          <a:p>
            <a:pPr marL="731838" lvl="2" indent="-342900"/>
            <a:r>
              <a:rPr lang="hr-HR" altLang="en-US" dirty="0"/>
              <a:t>Some advance features (e.g. text mining, automatic text translation, features for qualitative analysis)</a:t>
            </a:r>
          </a:p>
          <a:p>
            <a:pPr marL="731838" lvl="2" indent="-342900"/>
            <a:r>
              <a:rPr lang="hr-HR" altLang="en-US" dirty="0"/>
              <a:t>A complement to RevMan for Cochrane Reviews</a:t>
            </a:r>
          </a:p>
          <a:p>
            <a:pPr marL="731838" lvl="2" indent="-342900"/>
            <a:r>
              <a:rPr lang="hr-HR" altLang="en-US" dirty="0"/>
              <a:t>A stand-alone authoring tool for non-Cochrane reviews</a:t>
            </a:r>
          </a:p>
          <a:p>
            <a:pPr marL="731838" lvl="2" indent="-342900"/>
            <a:endParaRPr lang="hr-HR" altLang="en-US" dirty="0"/>
          </a:p>
          <a:p>
            <a:pPr marL="342900" indent="-342900">
              <a:buFont typeface="Arial" panose="020B0604020202020204" pitchFamily="34" charset="0"/>
              <a:buChar char="•"/>
            </a:pPr>
            <a:endParaRPr lang="hr-HR" altLang="en-US" sz="2200" dirty="0"/>
          </a:p>
        </p:txBody>
      </p:sp>
    </p:spTree>
    <p:extLst>
      <p:ext uri="{BB962C8B-B14F-4D97-AF65-F5344CB8AC3E}">
        <p14:creationId xmlns:p14="http://schemas.microsoft.com/office/powerpoint/2010/main" val="41725701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05871" y="1241777"/>
            <a:ext cx="6120000" cy="584482"/>
          </a:xfrm>
        </p:spPr>
        <p:txBody>
          <a:bodyPr/>
          <a:lstStyle/>
          <a:p>
            <a:r>
              <a:rPr lang="hr-HR" altLang="en-US" sz="3200" dirty="0"/>
              <a:t>Other statistical packages</a:t>
            </a:r>
            <a:endParaRPr lang="en-AU" altLang="en-US" sz="3200" dirty="0"/>
          </a:p>
        </p:txBody>
      </p:sp>
      <p:sp>
        <p:nvSpPr>
          <p:cNvPr id="2" name="Text Placeholder 2">
            <a:extLst>
              <a:ext uri="{FF2B5EF4-FFF2-40B4-BE49-F238E27FC236}">
                <a16:creationId xmlns:a16="http://schemas.microsoft.com/office/drawing/2014/main" id="{4CB31DC0-B720-074E-1778-477681C56476}"/>
              </a:ext>
            </a:extLst>
          </p:cNvPr>
          <p:cNvSpPr txBox="1">
            <a:spLocks/>
          </p:cNvSpPr>
          <p:nvPr/>
        </p:nvSpPr>
        <p:spPr>
          <a:xfrm>
            <a:off x="297558" y="2294450"/>
            <a:ext cx="7615953" cy="3750215"/>
          </a:xfrm>
          <a:prstGeom prst="rect">
            <a:avLst/>
          </a:prstGeom>
        </p:spPr>
        <p:txBody>
          <a:bodyPr vert="horz" lIns="0" tIns="0" rIns="0" bIns="0" rtlCol="0">
            <a:noAutofit/>
          </a:bodyPr>
          <a:lstStyle>
            <a:lvl1pPr marL="0" indent="0" algn="l" defTabSz="914400" rtl="0" eaLnBrk="1" latinLnBrk="0" hangingPunct="1">
              <a:spcBef>
                <a:spcPts val="1134"/>
              </a:spcBef>
              <a:spcAft>
                <a:spcPts val="0"/>
              </a:spcAft>
              <a:buClr>
                <a:schemeClr val="bg2"/>
              </a:buClr>
              <a:buFont typeface="Arial" pitchFamily="34" charset="0"/>
              <a:buNone/>
              <a:defRPr sz="2000" kern="1200" spc="-20" baseline="0">
                <a:solidFill>
                  <a:schemeClr val="tx2"/>
                </a:solidFill>
                <a:latin typeface="+mj-lt"/>
                <a:ea typeface="+mn-ea"/>
                <a:cs typeface="+mn-cs"/>
              </a:defRPr>
            </a:lvl1pPr>
            <a:lvl2pPr marL="179388" indent="-179388" algn="l" defTabSz="914400" rtl="0" eaLnBrk="1" latinLnBrk="0" hangingPunct="1">
              <a:spcBef>
                <a:spcPts val="1134"/>
              </a:spcBef>
              <a:spcAft>
                <a:spcPts val="0"/>
              </a:spcAft>
              <a:buClr>
                <a:schemeClr val="bg2"/>
              </a:buClr>
              <a:buFont typeface="Arial" pitchFamily="34" charset="0"/>
              <a:buChar char="•"/>
              <a:defRPr sz="2000" kern="1200" spc="-20" baseline="0">
                <a:solidFill>
                  <a:schemeClr val="tx2"/>
                </a:solidFill>
                <a:latin typeface="+mj-lt"/>
                <a:ea typeface="+mn-ea"/>
                <a:cs typeface="+mn-cs"/>
              </a:defRPr>
            </a:lvl2pPr>
            <a:lvl3pPr marL="388938" indent="-158750" algn="l" defTabSz="914400" rtl="0" eaLnBrk="1" latinLnBrk="0" hangingPunct="1">
              <a:spcBef>
                <a:spcPts val="567"/>
              </a:spcBef>
              <a:buClr>
                <a:schemeClr val="bg2"/>
              </a:buClr>
              <a:buFont typeface="Source Sans Pro" pitchFamily="34" charset="0"/>
              <a:buChar char="–"/>
              <a:defRPr sz="1800" kern="1200" spc="-20" baseline="0">
                <a:solidFill>
                  <a:schemeClr val="tx2"/>
                </a:solidFill>
                <a:latin typeface="+mj-lt"/>
                <a:ea typeface="+mn-ea"/>
                <a:cs typeface="+mn-cs"/>
              </a:defRPr>
            </a:lvl3pPr>
            <a:lvl4pPr marL="612775" indent="-195263" algn="l" defTabSz="914400" rtl="0" eaLnBrk="1" latinLnBrk="0" hangingPunct="1">
              <a:spcBef>
                <a:spcPts val="567"/>
              </a:spcBef>
              <a:buClr>
                <a:schemeClr val="bg2"/>
              </a:buClr>
              <a:buFont typeface="Arial" pitchFamily="34" charset="0"/>
              <a:buChar char="•"/>
              <a:defRPr sz="1800" kern="1200" spc="-20" baseline="0">
                <a:solidFill>
                  <a:schemeClr val="tx2"/>
                </a:solidFill>
                <a:latin typeface="+mj-lt"/>
                <a:ea typeface="+mn-ea"/>
                <a:cs typeface="+mn-cs"/>
              </a:defRPr>
            </a:lvl4pPr>
            <a:lvl5pPr marL="849313" indent="-187325" algn="l" defTabSz="914400" rtl="0" eaLnBrk="1" latinLnBrk="0" hangingPunct="1">
              <a:spcBef>
                <a:spcPts val="567"/>
              </a:spcBef>
              <a:buClr>
                <a:schemeClr val="bg2"/>
              </a:buClr>
              <a:buFont typeface="Source Sans Pro" pitchFamily="34" charset="0"/>
              <a:buChar char="–"/>
              <a:defRPr sz="1800" kern="1200" spc="-20" baseline="0">
                <a:solidFill>
                  <a:schemeClr val="tx2"/>
                </a:solidFill>
                <a:latin typeface="+mj-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85800" indent="-457200">
              <a:buFont typeface="Arial" panose="020B0604020202020204" pitchFamily="34" charset="0"/>
              <a:buChar char="•"/>
            </a:pPr>
            <a:r>
              <a:rPr lang="hr-HR" dirty="0"/>
              <a:t>Not part of Cochrane’s offer of tools and systems for their authors</a:t>
            </a:r>
          </a:p>
          <a:p>
            <a:pPr marL="685800" indent="-457200">
              <a:buFont typeface="Arial" panose="020B0604020202020204" pitchFamily="34" charset="0"/>
              <a:buChar char="•"/>
            </a:pPr>
            <a:r>
              <a:rPr lang="hr-HR" dirty="0"/>
              <a:t>May be useful</a:t>
            </a:r>
            <a:r>
              <a:rPr lang="en-US" dirty="0"/>
              <a:t> for less-common </a:t>
            </a:r>
            <a:r>
              <a:rPr lang="hr-HR" dirty="0"/>
              <a:t>analyses (</a:t>
            </a:r>
            <a:r>
              <a:rPr lang="en-US" dirty="0"/>
              <a:t>meta-regression, network meta-analysis</a:t>
            </a:r>
            <a:r>
              <a:rPr lang="hr-HR" dirty="0"/>
              <a:t>, diagnostic test accuracy reviews)</a:t>
            </a:r>
          </a:p>
          <a:p>
            <a:pPr marL="685800" indent="-457200">
              <a:buFont typeface="Arial" panose="020B0604020202020204" pitchFamily="34" charset="0"/>
              <a:buChar char="•"/>
            </a:pPr>
            <a:r>
              <a:rPr lang="en-US" dirty="0"/>
              <a:t>R + add-on packages (e.g., </a:t>
            </a:r>
            <a:r>
              <a:rPr lang="en-US" dirty="0" err="1"/>
              <a:t>metafor</a:t>
            </a:r>
            <a:r>
              <a:rPr lang="hr-HR" dirty="0"/>
              <a:t>, stan</a:t>
            </a:r>
            <a:r>
              <a:rPr lang="en-US" dirty="0"/>
              <a:t>)</a:t>
            </a:r>
          </a:p>
          <a:p>
            <a:pPr marL="1143000" lvl="1" indent="-457200"/>
            <a:r>
              <a:rPr lang="en-US" sz="1800" dirty="0"/>
              <a:t>Cost-free &amp; open-source (R programming necessary)</a:t>
            </a:r>
          </a:p>
          <a:p>
            <a:pPr marL="685800" indent="-457200">
              <a:buFont typeface="Arial" panose="020B0604020202020204" pitchFamily="34" charset="0"/>
              <a:buChar char="•"/>
            </a:pPr>
            <a:r>
              <a:rPr lang="en-US" dirty="0"/>
              <a:t>Stata (± free add-on commands)</a:t>
            </a:r>
            <a:endParaRPr lang="hr-HR" dirty="0"/>
          </a:p>
          <a:p>
            <a:pPr marL="1143000" lvl="1" indent="-457200"/>
            <a:r>
              <a:rPr lang="en-US" sz="1800" dirty="0"/>
              <a:t>Commercial, point and click (Stata programming optional &amp; helpful)</a:t>
            </a:r>
          </a:p>
          <a:p>
            <a:pPr marL="1143000" lvl="1" indent="-457200"/>
            <a:r>
              <a:rPr lang="en-US" sz="1800" dirty="0"/>
              <a:t>Excellent support and documentation</a:t>
            </a:r>
            <a:endParaRPr lang="hr-HR" sz="1800" dirty="0"/>
          </a:p>
          <a:p>
            <a:pPr marL="685800" indent="-457200">
              <a:buFont typeface="Arial" panose="020B0604020202020204" pitchFamily="34" charset="0"/>
              <a:buChar char="•"/>
            </a:pPr>
            <a:r>
              <a:rPr lang="hr-HR" dirty="0"/>
              <a:t>Comprehensive Meta-Analysis (CMA) </a:t>
            </a:r>
          </a:p>
          <a:p>
            <a:pPr marL="685800" indent="-457200">
              <a:buFont typeface="Arial" panose="020B0604020202020204" pitchFamily="34" charset="0"/>
              <a:buChar char="•"/>
            </a:pPr>
            <a:r>
              <a:rPr lang="hr-HR" dirty="0"/>
              <a:t>WinBugs (for network meta-analysis)</a:t>
            </a:r>
            <a:endParaRPr lang="en-US" dirty="0"/>
          </a:p>
          <a:p>
            <a:pPr marL="1143000" lvl="1" indent="-457200"/>
            <a:endParaRPr lang="hr-HR" sz="1800" dirty="0"/>
          </a:p>
          <a:p>
            <a:pPr marL="685800" lvl="1" indent="0">
              <a:buNone/>
            </a:pPr>
            <a:endParaRPr lang="hr-HR" sz="1800" dirty="0"/>
          </a:p>
          <a:p>
            <a:pPr marL="963612" indent="-457200"/>
            <a:endParaRPr lang="en-US" sz="1800" dirty="0"/>
          </a:p>
        </p:txBody>
      </p:sp>
    </p:spTree>
    <p:extLst>
      <p:ext uri="{BB962C8B-B14F-4D97-AF65-F5344CB8AC3E}">
        <p14:creationId xmlns:p14="http://schemas.microsoft.com/office/powerpoint/2010/main" val="1553523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hr-HR" altLang="en-US" sz="3200" dirty="0"/>
              <a:t>Volunteer platforms</a:t>
            </a:r>
            <a:endParaRPr lang="en-GB" altLang="en-US" sz="3200" dirty="0"/>
          </a:p>
        </p:txBody>
      </p:sp>
      <p:sp>
        <p:nvSpPr>
          <p:cNvPr id="7171" name="Content Placeholder 2"/>
          <p:cNvSpPr>
            <a:spLocks noGrp="1"/>
          </p:cNvSpPr>
          <p:nvPr>
            <p:ph idx="1"/>
          </p:nvPr>
        </p:nvSpPr>
        <p:spPr>
          <a:xfrm>
            <a:off x="439737" y="2275200"/>
            <a:ext cx="7279723" cy="3909600"/>
          </a:xfrm>
        </p:spPr>
        <p:txBody>
          <a:bodyPr/>
          <a:lstStyle/>
          <a:p>
            <a:pPr marL="342900" indent="-342900">
              <a:buFont typeface="Arial" panose="020B0604020202020204" pitchFamily="34" charset="0"/>
              <a:buChar char="•"/>
            </a:pPr>
            <a:r>
              <a:rPr lang="hr-HR" altLang="en-US" sz="2200" b="1" dirty="0"/>
              <a:t>Cochrane Engage </a:t>
            </a:r>
            <a:r>
              <a:rPr lang="hr-HR" altLang="en-US" sz="2200" dirty="0"/>
              <a:t>(engage.cochrane.org)</a:t>
            </a:r>
          </a:p>
          <a:p>
            <a:pPr marL="731838" lvl="2" indent="-342900"/>
            <a:r>
              <a:rPr lang="hr-HR" dirty="0"/>
              <a:t>Volonteering platform for evidence-based health care opportunities such as:</a:t>
            </a:r>
          </a:p>
          <a:p>
            <a:pPr marL="955675" lvl="3" indent="-342900"/>
            <a:r>
              <a:rPr lang="hr-HR" dirty="0"/>
              <a:t>translating studies</a:t>
            </a:r>
          </a:p>
          <a:p>
            <a:pPr marL="955675" lvl="3" indent="-342900"/>
            <a:r>
              <a:rPr lang="hr-HR" dirty="0"/>
              <a:t>providing consumer peer-review</a:t>
            </a:r>
          </a:p>
          <a:p>
            <a:pPr marL="955675" lvl="3" indent="-342900"/>
            <a:r>
              <a:rPr lang="hr-HR" dirty="0"/>
              <a:t>mentoring</a:t>
            </a:r>
          </a:p>
          <a:p>
            <a:pPr marL="955675" lvl="3" indent="-342900"/>
            <a:r>
              <a:rPr lang="hr-HR" dirty="0"/>
              <a:t>joining author teams</a:t>
            </a:r>
          </a:p>
          <a:p>
            <a:pPr marL="522288" lvl="1" indent="-342900"/>
            <a:r>
              <a:rPr lang="hr-HR" altLang="en-US" b="1" dirty="0"/>
              <a:t>Cochrane Crowd </a:t>
            </a:r>
            <a:r>
              <a:rPr lang="hr-HR" altLang="en-US" dirty="0"/>
              <a:t>(crowd.cochrane.org)</a:t>
            </a:r>
            <a:endParaRPr lang="hr-HR" altLang="en-US" b="1" dirty="0"/>
          </a:p>
          <a:p>
            <a:pPr marL="955675" lvl="3" indent="-342900"/>
            <a:r>
              <a:rPr lang="en-GB" dirty="0"/>
              <a:t>a citizen science platform for categorising and summarising healthcare evidence (e.g. deciding whether a study is a randomised controlled trial or not)</a:t>
            </a:r>
            <a:endParaRPr lang="hr-HR" dirty="0"/>
          </a:p>
          <a:p>
            <a:pPr marL="955675" lvl="3" indent="-342900"/>
            <a:r>
              <a:rPr lang="hr-HR" dirty="0"/>
              <a:t>includes pathways for learning about the key concepts in EBM</a:t>
            </a:r>
          </a:p>
          <a:p>
            <a:pPr marL="731838" lvl="2" indent="-342900"/>
            <a:endParaRPr lang="hr-HR" altLang="en-US" dirty="0"/>
          </a:p>
          <a:p>
            <a:pPr marL="342900" indent="-342900">
              <a:buFont typeface="Arial" panose="020B0604020202020204" pitchFamily="34" charset="0"/>
              <a:buChar char="•"/>
            </a:pPr>
            <a:endParaRPr lang="hr-HR" altLang="en-US" sz="2200" dirty="0"/>
          </a:p>
        </p:txBody>
      </p:sp>
    </p:spTree>
    <p:extLst>
      <p:ext uri="{BB962C8B-B14F-4D97-AF65-F5344CB8AC3E}">
        <p14:creationId xmlns:p14="http://schemas.microsoft.com/office/powerpoint/2010/main" val="4038640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39738" y="1221347"/>
            <a:ext cx="6120000" cy="632838"/>
          </a:xfrm>
        </p:spPr>
        <p:txBody>
          <a:bodyPr/>
          <a:lstStyle/>
          <a:p>
            <a:r>
              <a:rPr lang="en-AU" altLang="en-US" sz="3200" dirty="0"/>
              <a:t>Take home message</a:t>
            </a:r>
          </a:p>
        </p:txBody>
      </p:sp>
      <p:sp>
        <p:nvSpPr>
          <p:cNvPr id="24579" name="Content Placeholder 3"/>
          <p:cNvSpPr>
            <a:spLocks noGrp="1"/>
          </p:cNvSpPr>
          <p:nvPr>
            <p:ph idx="1"/>
          </p:nvPr>
        </p:nvSpPr>
        <p:spPr>
          <a:xfrm>
            <a:off x="439738" y="2130821"/>
            <a:ext cx="6681152" cy="3611250"/>
          </a:xfrm>
        </p:spPr>
        <p:txBody>
          <a:bodyPr/>
          <a:lstStyle/>
          <a:p>
            <a:pPr marL="342900" lvl="0" indent="-342900">
              <a:lnSpc>
                <a:spcPct val="107000"/>
              </a:lnSpc>
              <a:buFont typeface="Arial" panose="020B0604020202020204" pitchFamily="34" charset="0"/>
              <a:buChar char="•"/>
            </a:pPr>
            <a:r>
              <a:rPr lang="hr-HR" dirty="0">
                <a:effectLst/>
                <a:latin typeface="Calibri" panose="020F0502020204030204" pitchFamily="34" charset="0"/>
                <a:ea typeface="Calibri" panose="020F0502020204030204" pitchFamily="34" charset="0"/>
                <a:cs typeface="Times New Roman" panose="02020603050405020304" pitchFamily="18" charset="0"/>
              </a:rPr>
              <a:t>Cochrane has a range of communities, applications and data stories to support the production of systematic reviews</a:t>
            </a:r>
          </a:p>
          <a:p>
            <a:pPr marL="342900" lvl="0" indent="-342900">
              <a:lnSpc>
                <a:spcPct val="107000"/>
              </a:lnSpc>
              <a:buFont typeface="Arial" panose="020B0604020202020204" pitchFamily="34" charset="0"/>
              <a:buChar char="•"/>
            </a:pPr>
            <a:r>
              <a:rPr lang="hr-HR" dirty="0">
                <a:effectLst/>
                <a:latin typeface="Calibri" panose="020F0502020204030204" pitchFamily="34" charset="0"/>
                <a:ea typeface="Calibri" panose="020F0502020204030204" pitchFamily="34" charset="0"/>
                <a:cs typeface="Times New Roman" panose="02020603050405020304" pitchFamily="18" charset="0"/>
              </a:rPr>
              <a:t>RevMan Web is Cochrane's main software for conducting systematic reviews, freely available for authors of Cochrane Reviews and available on a subscription basis for the production of non-Cochrane reviews</a:t>
            </a:r>
          </a:p>
          <a:p>
            <a:pPr marL="342900" lvl="0" indent="-342900">
              <a:lnSpc>
                <a:spcPct val="107000"/>
              </a:lnSpc>
              <a:buFont typeface="Arial" panose="020B0604020202020204" pitchFamily="34" charset="0"/>
              <a:buChar char="•"/>
            </a:pPr>
            <a:r>
              <a:rPr lang="hr-HR" dirty="0">
                <a:effectLst/>
                <a:latin typeface="Calibri" panose="020F0502020204030204" pitchFamily="34" charset="0"/>
                <a:ea typeface="Calibri" panose="020F0502020204030204" pitchFamily="34" charset="0"/>
                <a:cs typeface="Times New Roman" panose="02020603050405020304" pitchFamily="18" charset="0"/>
              </a:rPr>
              <a:t>Other tools and systems for production and editorial processing of Cochrane Reviews include GRADEpro GDT, Editorial Manager, Covidence, and EPPI-Reviewer</a:t>
            </a:r>
          </a:p>
          <a:p>
            <a:pPr marL="342900" lvl="0" indent="-342900">
              <a:lnSpc>
                <a:spcPct val="107000"/>
              </a:lnSpc>
              <a:spcAft>
                <a:spcPts val="800"/>
              </a:spcAft>
              <a:buFont typeface="Arial" panose="020B0604020202020204" pitchFamily="34" charset="0"/>
              <a:buChar char="•"/>
            </a:pPr>
            <a:r>
              <a:rPr lang="hr-HR" dirty="0">
                <a:effectLst/>
                <a:latin typeface="Calibri" panose="020F0502020204030204" pitchFamily="34" charset="0"/>
                <a:ea typeface="Calibri" panose="020F0502020204030204" pitchFamily="34" charset="0"/>
                <a:cs typeface="Times New Roman" panose="02020603050405020304" pitchFamily="18" charset="0"/>
              </a:rPr>
              <a:t>Cochrane Crowd and Cochrane Engage are volunteer platforms supporting the work of Cochrane</a:t>
            </a:r>
          </a:p>
        </p:txBody>
      </p:sp>
    </p:spTree>
    <p:extLst>
      <p:ext uri="{BB962C8B-B14F-4D97-AF65-F5344CB8AC3E}">
        <p14:creationId xmlns:p14="http://schemas.microsoft.com/office/powerpoint/2010/main" val="35323553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AU" altLang="en-US" sz="3200" dirty="0"/>
              <a:t>Session outline</a:t>
            </a:r>
          </a:p>
        </p:txBody>
      </p:sp>
      <p:sp>
        <p:nvSpPr>
          <p:cNvPr id="7171" name="Content Placeholder 2"/>
          <p:cNvSpPr>
            <a:spLocks noGrp="1"/>
          </p:cNvSpPr>
          <p:nvPr>
            <p:ph idx="1"/>
          </p:nvPr>
        </p:nvSpPr>
        <p:spPr/>
        <p:txBody>
          <a:bodyPr/>
          <a:lstStyle/>
          <a:p>
            <a:pPr marL="342900" indent="-342900">
              <a:buFont typeface="Arial" panose="020B0604020202020204" pitchFamily="34" charset="0"/>
              <a:buChar char="•"/>
            </a:pPr>
            <a:r>
              <a:rPr lang="hr-HR" altLang="en-US" sz="2200" dirty="0"/>
              <a:t>Cochrane Review Ecosystem: an overview</a:t>
            </a:r>
          </a:p>
          <a:p>
            <a:pPr marL="342900" indent="-342900">
              <a:buFont typeface="Arial" panose="020B0604020202020204" pitchFamily="34" charset="0"/>
              <a:buChar char="•"/>
            </a:pPr>
            <a:r>
              <a:rPr lang="hr-HR" altLang="en-US" sz="2200" dirty="0"/>
              <a:t>Essentials tools and systems (‘must know’)</a:t>
            </a:r>
          </a:p>
          <a:p>
            <a:pPr marL="342900" indent="-342900">
              <a:buFont typeface="Arial" panose="020B0604020202020204" pitchFamily="34" charset="0"/>
              <a:buChar char="•"/>
            </a:pPr>
            <a:r>
              <a:rPr lang="hr-HR" altLang="en-US" sz="2200" dirty="0"/>
              <a:t>Other tools and systems (‘good to know’)</a:t>
            </a:r>
          </a:p>
        </p:txBody>
      </p:sp>
    </p:spTree>
    <p:extLst>
      <p:ext uri="{BB962C8B-B14F-4D97-AF65-F5344CB8AC3E}">
        <p14:creationId xmlns:p14="http://schemas.microsoft.com/office/powerpoint/2010/main" val="3784603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AU" altLang="en-US" sz="3200" dirty="0"/>
              <a:t>Cochrane Review Ecosystem</a:t>
            </a:r>
          </a:p>
        </p:txBody>
      </p:sp>
      <p:sp>
        <p:nvSpPr>
          <p:cNvPr id="7171" name="Content Placeholder 2"/>
          <p:cNvSpPr>
            <a:spLocks noGrp="1"/>
          </p:cNvSpPr>
          <p:nvPr>
            <p:ph idx="1"/>
          </p:nvPr>
        </p:nvSpPr>
        <p:spPr/>
        <p:txBody>
          <a:bodyPr/>
          <a:lstStyle/>
          <a:p>
            <a:r>
              <a:rPr lang="en-GB" altLang="en-US" sz="2200" dirty="0"/>
              <a:t>Shows the communities,  applications and data stores that support the process of conducting a Cochrane Review</a:t>
            </a:r>
          </a:p>
        </p:txBody>
      </p:sp>
    </p:spTree>
    <p:extLst>
      <p:ext uri="{BB962C8B-B14F-4D97-AF65-F5344CB8AC3E}">
        <p14:creationId xmlns:p14="http://schemas.microsoft.com/office/powerpoint/2010/main" val="1185375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A0EC36B-C914-40CB-8A8F-FD42DA92E4F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8345" y="321154"/>
            <a:ext cx="9090588" cy="6215690"/>
          </a:xfrm>
          <a:prstGeom prst="rect">
            <a:avLst/>
          </a:prstGeom>
        </p:spPr>
      </p:pic>
    </p:spTree>
    <p:extLst>
      <p:ext uri="{BB962C8B-B14F-4D97-AF65-F5344CB8AC3E}">
        <p14:creationId xmlns:p14="http://schemas.microsoft.com/office/powerpoint/2010/main" val="1378544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A0EC36B-C914-40CB-8A8F-FD42DA92E4F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8101" y="295140"/>
            <a:ext cx="9194677" cy="6286861"/>
          </a:xfrm>
          <a:prstGeom prst="rect">
            <a:avLst/>
          </a:prstGeom>
        </p:spPr>
      </p:pic>
      <p:sp>
        <p:nvSpPr>
          <p:cNvPr id="2" name="Oval 1">
            <a:extLst>
              <a:ext uri="{FF2B5EF4-FFF2-40B4-BE49-F238E27FC236}">
                <a16:creationId xmlns:a16="http://schemas.microsoft.com/office/drawing/2014/main" id="{07BD66F3-D885-4ED7-967D-5F14E81BFA09}"/>
              </a:ext>
            </a:extLst>
          </p:cNvPr>
          <p:cNvSpPr/>
          <p:nvPr/>
        </p:nvSpPr>
        <p:spPr>
          <a:xfrm>
            <a:off x="1674057" y="589972"/>
            <a:ext cx="5809955" cy="579588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Oval 3">
            <a:extLst>
              <a:ext uri="{FF2B5EF4-FFF2-40B4-BE49-F238E27FC236}">
                <a16:creationId xmlns:a16="http://schemas.microsoft.com/office/drawing/2014/main" id="{92593CF9-E21D-4F52-9697-73EBE68E87AD}"/>
              </a:ext>
            </a:extLst>
          </p:cNvPr>
          <p:cNvSpPr/>
          <p:nvPr/>
        </p:nvSpPr>
        <p:spPr>
          <a:xfrm>
            <a:off x="2616591" y="1546575"/>
            <a:ext cx="3896751" cy="388268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506813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4D43E29-C8AA-1235-BE8E-9B2CB169B61C}"/>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8101" y="295140"/>
            <a:ext cx="9194677" cy="6286861"/>
          </a:xfrm>
          <a:prstGeom prst="rect">
            <a:avLst/>
          </a:prstGeom>
        </p:spPr>
      </p:pic>
      <p:sp>
        <p:nvSpPr>
          <p:cNvPr id="2" name="Oval 1">
            <a:extLst>
              <a:ext uri="{FF2B5EF4-FFF2-40B4-BE49-F238E27FC236}">
                <a16:creationId xmlns:a16="http://schemas.microsoft.com/office/drawing/2014/main" id="{07BD66F3-D885-4ED7-967D-5F14E81BFA09}"/>
              </a:ext>
            </a:extLst>
          </p:cNvPr>
          <p:cNvSpPr/>
          <p:nvPr/>
        </p:nvSpPr>
        <p:spPr>
          <a:xfrm>
            <a:off x="1674057" y="612550"/>
            <a:ext cx="5809955" cy="5795889"/>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a:extLst>
              <a:ext uri="{FF2B5EF4-FFF2-40B4-BE49-F238E27FC236}">
                <a16:creationId xmlns:a16="http://schemas.microsoft.com/office/drawing/2014/main" id="{5902BFA7-ABC4-4006-AC77-7036B23969F9}"/>
              </a:ext>
            </a:extLst>
          </p:cNvPr>
          <p:cNvSpPr/>
          <p:nvPr/>
        </p:nvSpPr>
        <p:spPr>
          <a:xfrm>
            <a:off x="690675" y="-370516"/>
            <a:ext cx="7779556" cy="772240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76016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DE4A5035-6713-EF1E-A5EC-7091E269E2B3}"/>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8101" y="295140"/>
            <a:ext cx="9194677" cy="6286861"/>
          </a:xfrm>
          <a:prstGeom prst="rect">
            <a:avLst/>
          </a:prstGeom>
        </p:spPr>
      </p:pic>
      <p:sp>
        <p:nvSpPr>
          <p:cNvPr id="4" name="Oval 3">
            <a:extLst>
              <a:ext uri="{FF2B5EF4-FFF2-40B4-BE49-F238E27FC236}">
                <a16:creationId xmlns:a16="http://schemas.microsoft.com/office/drawing/2014/main" id="{92593CF9-E21D-4F52-9697-73EBE68E87AD}"/>
              </a:ext>
            </a:extLst>
          </p:cNvPr>
          <p:cNvSpPr/>
          <p:nvPr/>
        </p:nvSpPr>
        <p:spPr>
          <a:xfrm>
            <a:off x="2626216" y="1523997"/>
            <a:ext cx="3896751" cy="388268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63417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hr-HR" altLang="en-US" sz="3200" dirty="0" err="1"/>
              <a:t>Essential</a:t>
            </a:r>
            <a:r>
              <a:rPr lang="hr-HR" altLang="en-US" sz="3200" dirty="0"/>
              <a:t> tools and systems</a:t>
            </a:r>
            <a:endParaRPr lang="en-AU" altLang="en-US" sz="3200" dirty="0"/>
          </a:p>
        </p:txBody>
      </p:sp>
      <p:sp>
        <p:nvSpPr>
          <p:cNvPr id="7171" name="Content Placeholder 2"/>
          <p:cNvSpPr>
            <a:spLocks noGrp="1"/>
          </p:cNvSpPr>
          <p:nvPr>
            <p:ph idx="1"/>
          </p:nvPr>
        </p:nvSpPr>
        <p:spPr/>
        <p:txBody>
          <a:bodyPr/>
          <a:lstStyle/>
          <a:p>
            <a:pPr marL="342900" indent="-342900">
              <a:buFont typeface="Arial" panose="020B0604020202020204" pitchFamily="34" charset="0"/>
              <a:buChar char="•"/>
            </a:pPr>
            <a:r>
              <a:rPr lang="hr-HR" altLang="en-US" sz="2200" dirty="0"/>
              <a:t>RevMan Web</a:t>
            </a:r>
          </a:p>
          <a:p>
            <a:pPr marL="342900" indent="-342900">
              <a:buFont typeface="Arial" panose="020B0604020202020204" pitchFamily="34" charset="0"/>
              <a:buChar char="•"/>
            </a:pPr>
            <a:r>
              <a:rPr lang="hr-HR" altLang="en-US" sz="2200" dirty="0"/>
              <a:t>GRADEpro GDT</a:t>
            </a:r>
          </a:p>
          <a:p>
            <a:pPr marL="342900" indent="-342900">
              <a:buFont typeface="Arial" panose="020B0604020202020204" pitchFamily="34" charset="0"/>
              <a:buChar char="•"/>
            </a:pPr>
            <a:r>
              <a:rPr lang="hr-HR" altLang="en-US" sz="2200" dirty="0"/>
              <a:t>Editorial Manager</a:t>
            </a:r>
          </a:p>
        </p:txBody>
      </p:sp>
    </p:spTree>
    <p:extLst>
      <p:ext uri="{BB962C8B-B14F-4D97-AF65-F5344CB8AC3E}">
        <p14:creationId xmlns:p14="http://schemas.microsoft.com/office/powerpoint/2010/main" val="3465801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hr-HR" altLang="en-US" sz="3200" dirty="0"/>
              <a:t>RevMan Web (RMW)</a:t>
            </a:r>
            <a:endParaRPr lang="en-AU" altLang="en-US" sz="3200" dirty="0"/>
          </a:p>
        </p:txBody>
      </p:sp>
      <p:sp>
        <p:nvSpPr>
          <p:cNvPr id="7171" name="Content Placeholder 2"/>
          <p:cNvSpPr>
            <a:spLocks noGrp="1"/>
          </p:cNvSpPr>
          <p:nvPr>
            <p:ph idx="1"/>
          </p:nvPr>
        </p:nvSpPr>
        <p:spPr>
          <a:xfrm>
            <a:off x="439738" y="1846222"/>
            <a:ext cx="6654081" cy="3909600"/>
          </a:xfrm>
        </p:spPr>
        <p:txBody>
          <a:bodyPr/>
          <a:lstStyle/>
          <a:p>
            <a:endParaRPr lang="en-GB" altLang="en-US" dirty="0"/>
          </a:p>
          <a:p>
            <a:pPr marL="342900" indent="-342900">
              <a:buFont typeface="Arial" panose="020B0604020202020204" pitchFamily="34" charset="0"/>
              <a:buChar char="•"/>
            </a:pPr>
            <a:r>
              <a:rPr lang="hr-HR" altLang="en-US" dirty="0"/>
              <a:t>Cochrane’s cloud-based software for conducting all types of systematic reviews</a:t>
            </a:r>
          </a:p>
          <a:p>
            <a:pPr marL="342900" indent="-342900">
              <a:buFont typeface="Arial" panose="020B0604020202020204" pitchFamily="34" charset="0"/>
              <a:buChar char="•"/>
            </a:pPr>
            <a:r>
              <a:rPr lang="hr-HR" altLang="en-US" dirty="0"/>
              <a:t>You can use RMW to:</a:t>
            </a:r>
          </a:p>
          <a:p>
            <a:pPr marL="674688" lvl="2" indent="-285750">
              <a:spcBef>
                <a:spcPts val="600"/>
              </a:spcBef>
            </a:pPr>
            <a:r>
              <a:rPr lang="hr-HR" dirty="0" err="1">
                <a:effectLst/>
                <a:latin typeface="Calibri" panose="020F0502020204030204" pitchFamily="34" charset="0"/>
                <a:ea typeface="Calibri" panose="020F0502020204030204" pitchFamily="34" charset="0"/>
                <a:cs typeface="Times New Roman" panose="02020603050405020304" pitchFamily="18" charset="0"/>
              </a:rPr>
              <a:t>Create</a:t>
            </a:r>
            <a:r>
              <a:rPr lang="hr-HR" dirty="0">
                <a:effectLst/>
                <a:latin typeface="Calibri" panose="020F0502020204030204" pitchFamily="34" charset="0"/>
                <a:ea typeface="Calibri" panose="020F0502020204030204" pitchFamily="34" charset="0"/>
                <a:cs typeface="Times New Roman" panose="02020603050405020304" pitchFamily="18" charset="0"/>
              </a:rPr>
              <a:t> and </a:t>
            </a:r>
            <a:r>
              <a:rPr lang="hr-HR" dirty="0" err="1">
                <a:effectLst/>
                <a:latin typeface="Calibri" panose="020F0502020204030204" pitchFamily="34" charset="0"/>
                <a:ea typeface="Calibri" panose="020F0502020204030204" pitchFamily="34" charset="0"/>
                <a:cs typeface="Times New Roman" panose="02020603050405020304" pitchFamily="18" charset="0"/>
              </a:rPr>
              <a:t>manage</a:t>
            </a:r>
            <a:r>
              <a:rPr lang="hr-HR" dirty="0">
                <a:effectLst/>
                <a:latin typeface="Calibri" panose="020F0502020204030204" pitchFamily="34" charset="0"/>
                <a:ea typeface="Calibri" panose="020F0502020204030204" pitchFamily="34" charset="0"/>
                <a:cs typeface="Times New Roman" panose="02020603050405020304" pitchFamily="18" charset="0"/>
              </a:rPr>
              <a:t> </a:t>
            </a:r>
            <a:r>
              <a:rPr lang="hr-HR" dirty="0" err="1">
                <a:effectLst/>
                <a:latin typeface="Calibri" panose="020F0502020204030204" pitchFamily="34" charset="0"/>
                <a:ea typeface="Calibri" panose="020F0502020204030204" pitchFamily="34" charset="0"/>
                <a:cs typeface="Times New Roman" panose="02020603050405020304" pitchFamily="18" charset="0"/>
              </a:rPr>
              <a:t>review</a:t>
            </a:r>
            <a:r>
              <a:rPr lang="hr-HR" dirty="0">
                <a:effectLst/>
                <a:latin typeface="Calibri" panose="020F0502020204030204" pitchFamily="34" charset="0"/>
                <a:ea typeface="Calibri" panose="020F0502020204030204" pitchFamily="34" charset="0"/>
                <a:cs typeface="Times New Roman" panose="02020603050405020304" pitchFamily="18" charset="0"/>
              </a:rPr>
              <a:t> </a:t>
            </a:r>
            <a:r>
              <a:rPr lang="hr-HR" dirty="0" err="1">
                <a:effectLst/>
                <a:latin typeface="Calibri" panose="020F0502020204030204" pitchFamily="34" charset="0"/>
                <a:ea typeface="Calibri" panose="020F0502020204030204" pitchFamily="34" charset="0"/>
                <a:cs typeface="Times New Roman" panose="02020603050405020304" pitchFamily="18" charset="0"/>
              </a:rPr>
              <a:t>projects</a:t>
            </a:r>
            <a:r>
              <a:rPr lang="hr-HR" dirty="0">
                <a:effectLst/>
                <a:latin typeface="Calibri" panose="020F0502020204030204" pitchFamily="34" charset="0"/>
                <a:ea typeface="Calibri" panose="020F0502020204030204" pitchFamily="34" charset="0"/>
                <a:cs typeface="Times New Roman" panose="02020603050405020304" pitchFamily="18" charset="0"/>
              </a:rPr>
              <a:t> </a:t>
            </a:r>
          </a:p>
          <a:p>
            <a:pPr marL="674688" lvl="2" indent="-285750">
              <a:spcBef>
                <a:spcPts val="600"/>
              </a:spcBef>
            </a:pPr>
            <a:r>
              <a:rPr lang="hr-HR" dirty="0" err="1">
                <a:effectLst/>
                <a:latin typeface="Calibri" panose="020F0502020204030204" pitchFamily="34" charset="0"/>
                <a:ea typeface="Calibri" panose="020F0502020204030204" pitchFamily="34" charset="0"/>
                <a:cs typeface="Times New Roman" panose="02020603050405020304" pitchFamily="18" charset="0"/>
              </a:rPr>
              <a:t>Generate</a:t>
            </a:r>
            <a:r>
              <a:rPr lang="hr-HR" dirty="0">
                <a:effectLst/>
                <a:latin typeface="Calibri" panose="020F0502020204030204" pitchFamily="34" charset="0"/>
                <a:ea typeface="Calibri" panose="020F0502020204030204" pitchFamily="34" charset="0"/>
                <a:cs typeface="Times New Roman" panose="02020603050405020304" pitchFamily="18" charset="0"/>
              </a:rPr>
              <a:t> meta-</a:t>
            </a:r>
            <a:r>
              <a:rPr lang="hr-HR" dirty="0" err="1">
                <a:effectLst/>
                <a:latin typeface="Calibri" panose="020F0502020204030204" pitchFamily="34" charset="0"/>
                <a:ea typeface="Calibri" panose="020F0502020204030204" pitchFamily="34" charset="0"/>
                <a:cs typeface="Times New Roman" panose="02020603050405020304" pitchFamily="18" charset="0"/>
              </a:rPr>
              <a:t>analyses</a:t>
            </a:r>
            <a:r>
              <a:rPr lang="hr-HR" dirty="0">
                <a:effectLst/>
                <a:latin typeface="Calibri" panose="020F0502020204030204" pitchFamily="34" charset="0"/>
                <a:ea typeface="Calibri" panose="020F0502020204030204" pitchFamily="34" charset="0"/>
                <a:cs typeface="Times New Roman" panose="02020603050405020304" pitchFamily="18" charset="0"/>
              </a:rPr>
              <a:t> and </a:t>
            </a:r>
            <a:r>
              <a:rPr lang="hr-HR" dirty="0" err="1">
                <a:effectLst/>
                <a:latin typeface="Calibri" panose="020F0502020204030204" pitchFamily="34" charset="0"/>
                <a:ea typeface="Calibri" panose="020F0502020204030204" pitchFamily="34" charset="0"/>
                <a:cs typeface="Times New Roman" panose="02020603050405020304" pitchFamily="18" charset="0"/>
              </a:rPr>
              <a:t>forest</a:t>
            </a:r>
            <a:r>
              <a:rPr lang="hr-HR" dirty="0">
                <a:effectLst/>
                <a:latin typeface="Calibri" panose="020F0502020204030204" pitchFamily="34" charset="0"/>
                <a:ea typeface="Calibri" panose="020F0502020204030204" pitchFamily="34" charset="0"/>
                <a:cs typeface="Times New Roman" panose="02020603050405020304" pitchFamily="18" charset="0"/>
              </a:rPr>
              <a:t> </a:t>
            </a:r>
            <a:r>
              <a:rPr lang="hr-HR" dirty="0" err="1">
                <a:effectLst/>
                <a:latin typeface="Calibri" panose="020F0502020204030204" pitchFamily="34" charset="0"/>
                <a:ea typeface="Calibri" panose="020F0502020204030204" pitchFamily="34" charset="0"/>
                <a:cs typeface="Times New Roman" panose="02020603050405020304" pitchFamily="18" charset="0"/>
              </a:rPr>
              <a:t>plots</a:t>
            </a:r>
            <a:endParaRPr lang="hr-HR" dirty="0">
              <a:effectLst/>
              <a:latin typeface="Calibri" panose="020F0502020204030204" pitchFamily="34" charset="0"/>
              <a:ea typeface="Calibri" panose="020F0502020204030204" pitchFamily="34" charset="0"/>
              <a:cs typeface="Times New Roman" panose="02020603050405020304" pitchFamily="18" charset="0"/>
            </a:endParaRPr>
          </a:p>
          <a:p>
            <a:pPr marL="674688" lvl="2" indent="-285750">
              <a:spcBef>
                <a:spcPts val="600"/>
              </a:spcBef>
            </a:pPr>
            <a:r>
              <a:rPr lang="hr-HR" dirty="0">
                <a:effectLst/>
                <a:latin typeface="Calibri" panose="020F0502020204030204" pitchFamily="34" charset="0"/>
                <a:ea typeface="Calibri" panose="020F0502020204030204" pitchFamily="34" charset="0"/>
                <a:cs typeface="Times New Roman" panose="02020603050405020304" pitchFamily="18" charset="0"/>
              </a:rPr>
              <a:t>Use </a:t>
            </a:r>
            <a:r>
              <a:rPr lang="hr-HR" dirty="0" err="1">
                <a:effectLst/>
                <a:latin typeface="Calibri" panose="020F0502020204030204" pitchFamily="34" charset="0"/>
                <a:ea typeface="Calibri" panose="020F0502020204030204" pitchFamily="34" charset="0"/>
                <a:cs typeface="Times New Roman" panose="02020603050405020304" pitchFamily="18" charset="0"/>
              </a:rPr>
              <a:t>the</a:t>
            </a:r>
            <a:r>
              <a:rPr lang="hr-HR" dirty="0">
                <a:effectLst/>
                <a:latin typeface="Calibri" panose="020F0502020204030204" pitchFamily="34" charset="0"/>
                <a:ea typeface="Calibri" panose="020F0502020204030204" pitchFamily="34" charset="0"/>
                <a:cs typeface="Times New Roman" panose="02020603050405020304" pitchFamily="18" charset="0"/>
              </a:rPr>
              <a:t> </a:t>
            </a:r>
            <a:r>
              <a:rPr lang="hr-HR" dirty="0" err="1">
                <a:effectLst/>
                <a:latin typeface="Calibri" panose="020F0502020204030204" pitchFamily="34" charset="0"/>
                <a:ea typeface="Calibri" panose="020F0502020204030204" pitchFamily="34" charset="0"/>
                <a:cs typeface="Times New Roman" panose="02020603050405020304" pitchFamily="18" charset="0"/>
              </a:rPr>
              <a:t>calculator</a:t>
            </a:r>
            <a:r>
              <a:rPr lang="hr-HR" dirty="0">
                <a:effectLst/>
                <a:latin typeface="Calibri" panose="020F0502020204030204" pitchFamily="34" charset="0"/>
                <a:ea typeface="Calibri" panose="020F0502020204030204" pitchFamily="34" charset="0"/>
                <a:cs typeface="Times New Roman" panose="02020603050405020304" pitchFamily="18" charset="0"/>
              </a:rPr>
              <a:t> </a:t>
            </a:r>
            <a:r>
              <a:rPr lang="hr-HR" dirty="0" err="1">
                <a:effectLst/>
                <a:latin typeface="Calibri" panose="020F0502020204030204" pitchFamily="34" charset="0"/>
                <a:ea typeface="Calibri" panose="020F0502020204030204" pitchFamily="34" charset="0"/>
                <a:cs typeface="Times New Roman" panose="02020603050405020304" pitchFamily="18" charset="0"/>
              </a:rPr>
              <a:t>tool</a:t>
            </a:r>
            <a:r>
              <a:rPr lang="hr-HR" dirty="0">
                <a:effectLst/>
                <a:latin typeface="Calibri" panose="020F0502020204030204" pitchFamily="34" charset="0"/>
                <a:ea typeface="Calibri" panose="020F0502020204030204" pitchFamily="34" charset="0"/>
                <a:cs typeface="Times New Roman" panose="02020603050405020304" pitchFamily="18" charset="0"/>
              </a:rPr>
              <a:t> to </a:t>
            </a:r>
            <a:r>
              <a:rPr lang="hr-HR" dirty="0" err="1">
                <a:effectLst/>
                <a:latin typeface="Calibri" panose="020F0502020204030204" pitchFamily="34" charset="0"/>
                <a:ea typeface="Calibri" panose="020F0502020204030204" pitchFamily="34" charset="0"/>
                <a:cs typeface="Times New Roman" panose="02020603050405020304" pitchFamily="18" charset="0"/>
              </a:rPr>
              <a:t>assist</a:t>
            </a:r>
            <a:r>
              <a:rPr lang="hr-HR" dirty="0">
                <a:effectLst/>
                <a:latin typeface="Calibri" panose="020F0502020204030204" pitchFamily="34" charset="0"/>
                <a:ea typeface="Calibri" panose="020F0502020204030204" pitchFamily="34" charset="0"/>
                <a:cs typeface="Times New Roman" panose="02020603050405020304" pitchFamily="18" charset="0"/>
              </a:rPr>
              <a:t> </a:t>
            </a:r>
            <a:r>
              <a:rPr lang="hr-HR" dirty="0" err="1">
                <a:effectLst/>
                <a:latin typeface="Calibri" panose="020F0502020204030204" pitchFamily="34" charset="0"/>
                <a:ea typeface="Calibri" panose="020F0502020204030204" pitchFamily="34" charset="0"/>
                <a:cs typeface="Times New Roman" panose="02020603050405020304" pitchFamily="18" charset="0"/>
              </a:rPr>
              <a:t>in</a:t>
            </a:r>
            <a:r>
              <a:rPr lang="hr-HR" dirty="0">
                <a:effectLst/>
                <a:latin typeface="Calibri" panose="020F0502020204030204" pitchFamily="34" charset="0"/>
                <a:ea typeface="Calibri" panose="020F0502020204030204" pitchFamily="34" charset="0"/>
                <a:cs typeface="Times New Roman" panose="02020603050405020304" pitchFamily="18" charset="0"/>
              </a:rPr>
              <a:t> data </a:t>
            </a:r>
            <a:r>
              <a:rPr lang="hr-HR" dirty="0" err="1">
                <a:effectLst/>
                <a:latin typeface="Calibri" panose="020F0502020204030204" pitchFamily="34" charset="0"/>
                <a:ea typeface="Calibri" panose="020F0502020204030204" pitchFamily="34" charset="0"/>
                <a:cs typeface="Times New Roman" panose="02020603050405020304" pitchFamily="18" charset="0"/>
              </a:rPr>
              <a:t>entry</a:t>
            </a:r>
            <a:endParaRPr lang="hr-HR" dirty="0">
              <a:effectLst/>
              <a:latin typeface="Calibri" panose="020F0502020204030204" pitchFamily="34" charset="0"/>
              <a:ea typeface="Calibri" panose="020F0502020204030204" pitchFamily="34" charset="0"/>
              <a:cs typeface="Times New Roman" panose="02020603050405020304" pitchFamily="18" charset="0"/>
            </a:endParaRPr>
          </a:p>
          <a:p>
            <a:pPr marL="674688" lvl="2" indent="-285750">
              <a:spcBef>
                <a:spcPts val="600"/>
              </a:spcBef>
            </a:pPr>
            <a:r>
              <a:rPr lang="hr-HR" dirty="0" err="1">
                <a:effectLst/>
                <a:latin typeface="Calibri" panose="020F0502020204030204" pitchFamily="34" charset="0"/>
                <a:ea typeface="Calibri" panose="020F0502020204030204" pitchFamily="34" charset="0"/>
                <a:cs typeface="Times New Roman" panose="02020603050405020304" pitchFamily="18" charset="0"/>
              </a:rPr>
              <a:t>Structure</a:t>
            </a:r>
            <a:r>
              <a:rPr lang="hr-HR" dirty="0">
                <a:effectLst/>
                <a:latin typeface="Calibri" panose="020F0502020204030204" pitchFamily="34" charset="0"/>
                <a:ea typeface="Calibri" panose="020F0502020204030204" pitchFamily="34" charset="0"/>
                <a:cs typeface="Times New Roman" panose="02020603050405020304" pitchFamily="18" charset="0"/>
              </a:rPr>
              <a:t> and </a:t>
            </a:r>
            <a:r>
              <a:rPr lang="hr-HR" dirty="0" err="1">
                <a:effectLst/>
                <a:latin typeface="Calibri" panose="020F0502020204030204" pitchFamily="34" charset="0"/>
                <a:ea typeface="Calibri" panose="020F0502020204030204" pitchFamily="34" charset="0"/>
                <a:cs typeface="Times New Roman" panose="02020603050405020304" pitchFamily="18" charset="0"/>
              </a:rPr>
              <a:t>store</a:t>
            </a:r>
            <a:r>
              <a:rPr lang="hr-HR" dirty="0">
                <a:effectLst/>
                <a:latin typeface="Calibri" panose="020F0502020204030204" pitchFamily="34" charset="0"/>
                <a:ea typeface="Calibri" panose="020F0502020204030204" pitchFamily="34" charset="0"/>
                <a:cs typeface="Times New Roman" panose="02020603050405020304" pitchFamily="18" charset="0"/>
              </a:rPr>
              <a:t> </a:t>
            </a:r>
            <a:r>
              <a:rPr lang="hr-HR" dirty="0" err="1">
                <a:effectLst/>
                <a:latin typeface="Calibri" panose="020F0502020204030204" pitchFamily="34" charset="0"/>
                <a:ea typeface="Calibri" panose="020F0502020204030204" pitchFamily="34" charset="0"/>
                <a:cs typeface="Times New Roman" panose="02020603050405020304" pitchFamily="18" charset="0"/>
              </a:rPr>
              <a:t>study</a:t>
            </a:r>
            <a:r>
              <a:rPr lang="hr-HR" dirty="0">
                <a:effectLst/>
                <a:latin typeface="Calibri" panose="020F0502020204030204" pitchFamily="34" charset="0"/>
                <a:ea typeface="Calibri" panose="020F0502020204030204" pitchFamily="34" charset="0"/>
                <a:cs typeface="Times New Roman" panose="02020603050405020304" pitchFamily="18" charset="0"/>
              </a:rPr>
              <a:t> data (</a:t>
            </a:r>
            <a:r>
              <a:rPr lang="hr-HR" dirty="0" err="1">
                <a:effectLst/>
                <a:latin typeface="Calibri" panose="020F0502020204030204" pitchFamily="34" charset="0"/>
                <a:ea typeface="Calibri" panose="020F0502020204030204" pitchFamily="34" charset="0"/>
                <a:cs typeface="Times New Roman" panose="02020603050405020304" pitchFamily="18" charset="0"/>
              </a:rPr>
              <a:t>inc.</a:t>
            </a:r>
            <a:r>
              <a:rPr lang="hr-HR" dirty="0">
                <a:effectLst/>
                <a:latin typeface="Calibri" panose="020F0502020204030204" pitchFamily="34" charset="0"/>
                <a:ea typeface="Calibri" panose="020F0502020204030204" pitchFamily="34" charset="0"/>
                <a:cs typeface="Times New Roman" panose="02020603050405020304" pitchFamily="18" charset="0"/>
              </a:rPr>
              <a:t> '</a:t>
            </a:r>
            <a:r>
              <a:rPr lang="hr-HR" dirty="0" err="1">
                <a:effectLst/>
                <a:latin typeface="Calibri" panose="020F0502020204030204" pitchFamily="34" charset="0"/>
                <a:ea typeface="Calibri" panose="020F0502020204030204" pitchFamily="34" charset="0"/>
                <a:cs typeface="Times New Roman" panose="02020603050405020304" pitchFamily="18" charset="0"/>
              </a:rPr>
              <a:t>study-centric</a:t>
            </a:r>
            <a:r>
              <a:rPr lang="hr-HR" dirty="0">
                <a:effectLst/>
                <a:latin typeface="Calibri" panose="020F0502020204030204" pitchFamily="34" charset="0"/>
                <a:ea typeface="Calibri" panose="020F0502020204030204" pitchFamily="34" charset="0"/>
                <a:cs typeface="Times New Roman" panose="02020603050405020304" pitchFamily="18" charset="0"/>
              </a:rPr>
              <a:t>' data)</a:t>
            </a:r>
          </a:p>
          <a:p>
            <a:pPr marL="674688" lvl="2" indent="-285750">
              <a:spcBef>
                <a:spcPts val="600"/>
              </a:spcBef>
            </a:pPr>
            <a:r>
              <a:rPr lang="hr-HR" dirty="0" err="1">
                <a:effectLst/>
                <a:latin typeface="Calibri" panose="020F0502020204030204" pitchFamily="34" charset="0"/>
                <a:ea typeface="Calibri" panose="020F0502020204030204" pitchFamily="34" charset="0"/>
                <a:cs typeface="Times New Roman" panose="02020603050405020304" pitchFamily="18" charset="0"/>
              </a:rPr>
              <a:t>Collaborate</a:t>
            </a:r>
            <a:r>
              <a:rPr lang="hr-HR" dirty="0">
                <a:effectLst/>
                <a:latin typeface="Calibri" panose="020F0502020204030204" pitchFamily="34" charset="0"/>
                <a:ea typeface="Calibri" panose="020F0502020204030204" pitchFamily="34" charset="0"/>
                <a:cs typeface="Times New Roman" panose="02020603050405020304" pitchFamily="18" charset="0"/>
              </a:rPr>
              <a:t> on </a:t>
            </a:r>
            <a:r>
              <a:rPr lang="hr-HR" dirty="0" err="1">
                <a:effectLst/>
                <a:latin typeface="Calibri" panose="020F0502020204030204" pitchFamily="34" charset="0"/>
                <a:ea typeface="Calibri" panose="020F0502020204030204" pitchFamily="34" charset="0"/>
                <a:cs typeface="Times New Roman" panose="02020603050405020304" pitchFamily="18" charset="0"/>
              </a:rPr>
              <a:t>writing</a:t>
            </a:r>
            <a:r>
              <a:rPr lang="hr-HR" dirty="0">
                <a:effectLst/>
                <a:latin typeface="Calibri" panose="020F0502020204030204" pitchFamily="34" charset="0"/>
                <a:ea typeface="Calibri" panose="020F0502020204030204" pitchFamily="34" charset="0"/>
                <a:cs typeface="Times New Roman" panose="02020603050405020304" pitchFamily="18" charset="0"/>
              </a:rPr>
              <a:t> </a:t>
            </a:r>
            <a:r>
              <a:rPr lang="hr-HR" dirty="0" err="1">
                <a:effectLst/>
                <a:latin typeface="Calibri" panose="020F0502020204030204" pitchFamily="34" charset="0"/>
                <a:ea typeface="Calibri" panose="020F0502020204030204" pitchFamily="34" charset="0"/>
                <a:cs typeface="Times New Roman" panose="02020603050405020304" pitchFamily="18" charset="0"/>
              </a:rPr>
              <a:t>the</a:t>
            </a:r>
            <a:r>
              <a:rPr lang="hr-HR" dirty="0">
                <a:effectLst/>
                <a:latin typeface="Calibri" panose="020F0502020204030204" pitchFamily="34" charset="0"/>
                <a:ea typeface="Calibri" panose="020F0502020204030204" pitchFamily="34" charset="0"/>
                <a:cs typeface="Times New Roman" panose="02020603050405020304" pitchFamily="18" charset="0"/>
              </a:rPr>
              <a:t> </a:t>
            </a:r>
            <a:r>
              <a:rPr lang="hr-HR" dirty="0" err="1">
                <a:effectLst/>
                <a:latin typeface="Calibri" panose="020F0502020204030204" pitchFamily="34" charset="0"/>
                <a:ea typeface="Calibri" panose="020F0502020204030204" pitchFamily="34" charset="0"/>
                <a:cs typeface="Times New Roman" panose="02020603050405020304" pitchFamily="18" charset="0"/>
              </a:rPr>
              <a:t>review</a:t>
            </a:r>
            <a:r>
              <a:rPr lang="hr-HR" dirty="0">
                <a:effectLst/>
                <a:latin typeface="Calibri" panose="020F0502020204030204" pitchFamily="34" charset="0"/>
                <a:ea typeface="Calibri" panose="020F0502020204030204" pitchFamily="34" charset="0"/>
                <a:cs typeface="Times New Roman" panose="02020603050405020304" pitchFamily="18" charset="0"/>
              </a:rPr>
              <a:t> </a:t>
            </a:r>
            <a:r>
              <a:rPr lang="hr-HR" dirty="0" err="1">
                <a:effectLst/>
                <a:latin typeface="Calibri" panose="020F0502020204030204" pitchFamily="34" charset="0"/>
                <a:ea typeface="Calibri" panose="020F0502020204030204" pitchFamily="34" charset="0"/>
                <a:cs typeface="Times New Roman" panose="02020603050405020304" pitchFamily="18" charset="0"/>
              </a:rPr>
              <a:t>protocol</a:t>
            </a:r>
            <a:r>
              <a:rPr lang="hr-HR" dirty="0">
                <a:effectLst/>
                <a:latin typeface="Calibri" panose="020F0502020204030204" pitchFamily="34" charset="0"/>
                <a:ea typeface="Calibri" panose="020F0502020204030204" pitchFamily="34" charset="0"/>
                <a:cs typeface="Times New Roman" panose="02020603050405020304" pitchFamily="18" charset="0"/>
              </a:rPr>
              <a:t> and </a:t>
            </a:r>
            <a:r>
              <a:rPr lang="hr-HR" dirty="0" err="1">
                <a:effectLst/>
                <a:latin typeface="Calibri" panose="020F0502020204030204" pitchFamily="34" charset="0"/>
                <a:ea typeface="Calibri" panose="020F0502020204030204" pitchFamily="34" charset="0"/>
                <a:cs typeface="Times New Roman" panose="02020603050405020304" pitchFamily="18" charset="0"/>
              </a:rPr>
              <a:t>report</a:t>
            </a:r>
            <a:endParaRPr lang="hr-HR" dirty="0">
              <a:effectLst/>
              <a:latin typeface="Calibri" panose="020F0502020204030204" pitchFamily="34" charset="0"/>
              <a:ea typeface="Calibri" panose="020F0502020204030204" pitchFamily="34" charset="0"/>
              <a:cs typeface="Times New Roman" panose="02020603050405020304" pitchFamily="18" charset="0"/>
            </a:endParaRPr>
          </a:p>
          <a:p>
            <a:pPr marL="674688" lvl="2" indent="-285750">
              <a:spcBef>
                <a:spcPts val="600"/>
              </a:spcBef>
            </a:pPr>
            <a:r>
              <a:rPr lang="hr-HR" dirty="0">
                <a:effectLst/>
                <a:latin typeface="Calibri" panose="020F0502020204030204" pitchFamily="34" charset="0"/>
                <a:ea typeface="Calibri" panose="020F0502020204030204" pitchFamily="34" charset="0"/>
                <a:cs typeface="Times New Roman" panose="02020603050405020304" pitchFamily="18" charset="0"/>
              </a:rPr>
              <a:t>Access and use </a:t>
            </a:r>
            <a:r>
              <a:rPr lang="hr-HR" dirty="0" err="1">
                <a:effectLst/>
                <a:latin typeface="Calibri" panose="020F0502020204030204" pitchFamily="34" charset="0"/>
                <a:ea typeface="Calibri" panose="020F0502020204030204" pitchFamily="34" charset="0"/>
                <a:cs typeface="Times New Roman" panose="02020603050405020304" pitchFamily="18" charset="0"/>
              </a:rPr>
              <a:t>previous</a:t>
            </a:r>
            <a:r>
              <a:rPr lang="hr-HR" dirty="0">
                <a:effectLst/>
                <a:latin typeface="Calibri" panose="020F0502020204030204" pitchFamily="34" charset="0"/>
                <a:ea typeface="Calibri" panose="020F0502020204030204" pitchFamily="34" charset="0"/>
                <a:cs typeface="Times New Roman" panose="02020603050405020304" pitchFamily="18" charset="0"/>
              </a:rPr>
              <a:t> </a:t>
            </a:r>
            <a:r>
              <a:rPr lang="hr-HR" dirty="0" err="1">
                <a:effectLst/>
                <a:latin typeface="Calibri" panose="020F0502020204030204" pitchFamily="34" charset="0"/>
                <a:ea typeface="Calibri" panose="020F0502020204030204" pitchFamily="34" charset="0"/>
                <a:cs typeface="Times New Roman" panose="02020603050405020304" pitchFamily="18" charset="0"/>
              </a:rPr>
              <a:t>review</a:t>
            </a:r>
            <a:r>
              <a:rPr lang="hr-HR" dirty="0">
                <a:effectLst/>
                <a:latin typeface="Calibri" panose="020F0502020204030204" pitchFamily="34" charset="0"/>
                <a:ea typeface="Calibri" panose="020F0502020204030204" pitchFamily="34" charset="0"/>
                <a:cs typeface="Times New Roman" panose="02020603050405020304" pitchFamily="18" charset="0"/>
              </a:rPr>
              <a:t> </a:t>
            </a:r>
            <a:r>
              <a:rPr lang="hr-HR" dirty="0" err="1">
                <a:effectLst/>
                <a:latin typeface="Calibri" panose="020F0502020204030204" pitchFamily="34" charset="0"/>
                <a:ea typeface="Calibri" panose="020F0502020204030204" pitchFamily="34" charset="0"/>
                <a:cs typeface="Times New Roman" panose="02020603050405020304" pitchFamily="18" charset="0"/>
              </a:rPr>
              <a:t>versions</a:t>
            </a:r>
            <a:endParaRPr lang="hr-HR" dirty="0">
              <a:effectLst/>
              <a:latin typeface="Calibri" panose="020F0502020204030204" pitchFamily="34" charset="0"/>
              <a:ea typeface="Calibri" panose="020F0502020204030204" pitchFamily="34" charset="0"/>
              <a:cs typeface="Times New Roman" panose="02020603050405020304" pitchFamily="18" charset="0"/>
            </a:endParaRPr>
          </a:p>
          <a:p>
            <a:pPr marL="674688" lvl="2" indent="-285750">
              <a:spcBef>
                <a:spcPts val="600"/>
              </a:spcBef>
            </a:pPr>
            <a:r>
              <a:rPr lang="hr-HR" dirty="0" err="1">
                <a:effectLst/>
                <a:latin typeface="Calibri" panose="020F0502020204030204" pitchFamily="34" charset="0"/>
                <a:ea typeface="Calibri" panose="020F0502020204030204" pitchFamily="34" charset="0"/>
                <a:cs typeface="Times New Roman" panose="02020603050405020304" pitchFamily="18" charset="0"/>
              </a:rPr>
              <a:t>Organize</a:t>
            </a:r>
            <a:r>
              <a:rPr lang="hr-HR" dirty="0">
                <a:effectLst/>
                <a:latin typeface="Calibri" panose="020F0502020204030204" pitchFamily="34" charset="0"/>
                <a:ea typeface="Calibri" panose="020F0502020204030204" pitchFamily="34" charset="0"/>
                <a:cs typeface="Times New Roman" panose="02020603050405020304" pitchFamily="18" charset="0"/>
              </a:rPr>
              <a:t> </a:t>
            </a:r>
            <a:r>
              <a:rPr lang="hr-HR" dirty="0" err="1">
                <a:effectLst/>
                <a:latin typeface="Calibri" panose="020F0502020204030204" pitchFamily="34" charset="0"/>
                <a:ea typeface="Calibri" panose="020F0502020204030204" pitchFamily="34" charset="0"/>
                <a:cs typeface="Times New Roman" panose="02020603050405020304" pitchFamily="18" charset="0"/>
              </a:rPr>
              <a:t>your</a:t>
            </a:r>
            <a:r>
              <a:rPr lang="hr-HR" dirty="0">
                <a:effectLst/>
                <a:latin typeface="Calibri" panose="020F0502020204030204" pitchFamily="34" charset="0"/>
                <a:ea typeface="Calibri" panose="020F0502020204030204" pitchFamily="34" charset="0"/>
                <a:cs typeface="Times New Roman" panose="02020603050405020304" pitchFamily="18" charset="0"/>
              </a:rPr>
              <a:t> </a:t>
            </a:r>
            <a:r>
              <a:rPr lang="hr-HR" dirty="0" err="1">
                <a:effectLst/>
                <a:latin typeface="Calibri" panose="020F0502020204030204" pitchFamily="34" charset="0"/>
                <a:ea typeface="Calibri" panose="020F0502020204030204" pitchFamily="34" charset="0"/>
                <a:cs typeface="Times New Roman" panose="02020603050405020304" pitchFamily="18" charset="0"/>
              </a:rPr>
              <a:t>team's</a:t>
            </a:r>
            <a:r>
              <a:rPr lang="hr-HR" dirty="0">
                <a:effectLst/>
                <a:latin typeface="Calibri" panose="020F0502020204030204" pitchFamily="34" charset="0"/>
                <a:ea typeface="Calibri" panose="020F0502020204030204" pitchFamily="34" charset="0"/>
                <a:cs typeface="Times New Roman" panose="02020603050405020304" pitchFamily="18" charset="0"/>
              </a:rPr>
              <a:t> portfolio </a:t>
            </a:r>
            <a:r>
              <a:rPr lang="hr-HR" dirty="0" err="1">
                <a:effectLst/>
                <a:latin typeface="Calibri" panose="020F0502020204030204" pitchFamily="34" charset="0"/>
                <a:ea typeface="Calibri" panose="020F0502020204030204" pitchFamily="34" charset="0"/>
                <a:cs typeface="Times New Roman" panose="02020603050405020304" pitchFamily="18" charset="0"/>
              </a:rPr>
              <a:t>of</a:t>
            </a:r>
            <a:r>
              <a:rPr lang="hr-HR" dirty="0">
                <a:effectLst/>
                <a:latin typeface="Calibri" panose="020F0502020204030204" pitchFamily="34" charset="0"/>
                <a:ea typeface="Calibri" panose="020F0502020204030204" pitchFamily="34" charset="0"/>
                <a:cs typeface="Times New Roman" panose="02020603050405020304" pitchFamily="18" charset="0"/>
              </a:rPr>
              <a:t> </a:t>
            </a:r>
            <a:r>
              <a:rPr lang="hr-HR" dirty="0" err="1">
                <a:effectLst/>
                <a:latin typeface="Calibri" panose="020F0502020204030204" pitchFamily="34" charset="0"/>
                <a:ea typeface="Calibri" panose="020F0502020204030204" pitchFamily="34" charset="0"/>
                <a:cs typeface="Times New Roman" panose="02020603050405020304" pitchFamily="18" charset="0"/>
              </a:rPr>
              <a:t>reviews</a:t>
            </a:r>
            <a:endParaRPr lang="hr-HR" dirty="0">
              <a:effectLst/>
              <a:latin typeface="Calibri" panose="020F0502020204030204" pitchFamily="34" charset="0"/>
              <a:ea typeface="Calibri" panose="020F0502020204030204" pitchFamily="34" charset="0"/>
              <a:cs typeface="Times New Roman" panose="02020603050405020304" pitchFamily="18" charset="0"/>
            </a:endParaRPr>
          </a:p>
          <a:p>
            <a:endParaRPr lang="hr-HR" altLang="en-US" dirty="0"/>
          </a:p>
        </p:txBody>
      </p:sp>
      <p:pic>
        <p:nvPicPr>
          <p:cNvPr id="7" name="Picture 6" descr="Logo, company name&#10;&#10;Description automatically generated">
            <a:extLst>
              <a:ext uri="{FF2B5EF4-FFF2-40B4-BE49-F238E27FC236}">
                <a16:creationId xmlns:a16="http://schemas.microsoft.com/office/drawing/2014/main" id="{49D056B9-1B24-A5CB-A2BC-DE9A90ED6B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88086" y="329163"/>
            <a:ext cx="1972005" cy="988437"/>
          </a:xfrm>
          <a:prstGeom prst="rect">
            <a:avLst/>
          </a:prstGeom>
        </p:spPr>
      </p:pic>
    </p:spTree>
    <p:extLst>
      <p:ext uri="{BB962C8B-B14F-4D97-AF65-F5344CB8AC3E}">
        <p14:creationId xmlns:p14="http://schemas.microsoft.com/office/powerpoint/2010/main" val="2631006818"/>
      </p:ext>
    </p:extLst>
  </p:cSld>
  <p:clrMapOvr>
    <a:masterClrMapping/>
  </p:clrMapOvr>
</p:sld>
</file>

<file path=ppt/theme/theme1.xml><?xml version="1.0" encoding="utf-8"?>
<a:theme xmlns:a="http://schemas.openxmlformats.org/drawingml/2006/main" name="Cochrane Purple">
  <a:themeElements>
    <a:clrScheme name="Cochrane">
      <a:dk1>
        <a:srgbClr val="000000"/>
      </a:dk1>
      <a:lt1>
        <a:srgbClr val="FFFFFF"/>
      </a:lt1>
      <a:dk2>
        <a:srgbClr val="002D64"/>
      </a:dk2>
      <a:lt2>
        <a:srgbClr val="962D91"/>
      </a:lt2>
      <a:accent1>
        <a:srgbClr val="002D64"/>
      </a:accent1>
      <a:accent2>
        <a:srgbClr val="962D91"/>
      </a:accent2>
      <a:accent3>
        <a:srgbClr val="696969"/>
      </a:accent3>
      <a:accent4>
        <a:srgbClr val="999999"/>
      </a:accent4>
      <a:accent5>
        <a:srgbClr val="CCCCCC"/>
      </a:accent5>
      <a:accent6>
        <a:srgbClr val="E6E6E6"/>
      </a:accent6>
      <a:hlink>
        <a:srgbClr val="002D64"/>
      </a:hlink>
      <a:folHlink>
        <a:srgbClr val="002D64"/>
      </a:folHlink>
    </a:clrScheme>
    <a:fontScheme name="Cochrane">
      <a:majorFont>
        <a:latin typeface="Source Sans Pro"/>
        <a:ea typeface=""/>
        <a:cs typeface=""/>
      </a:majorFont>
      <a:minorFont>
        <a:latin typeface="Source Sans Pro Semi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chrane Purple" id="{9F74E5A4-AC76-403A-97A3-2DCB06FD0A0C}" vid="{8A0DEDA8-15D8-4B20-8E56-DCECA5C0D56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11580</TotalTime>
  <Words>902</Words>
  <Application>Microsoft Office PowerPoint</Application>
  <PresentationFormat>On-screen Show (4:3)</PresentationFormat>
  <Paragraphs>105</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Source Sans Pro</vt:lpstr>
      <vt:lpstr>Source Sans Pro Semibold</vt:lpstr>
      <vt:lpstr>Times New Roman</vt:lpstr>
      <vt:lpstr>Cochrane Purple</vt:lpstr>
      <vt:lpstr>Cochrane tools and systems</vt:lpstr>
      <vt:lpstr>Session outline</vt:lpstr>
      <vt:lpstr>Cochrane Review Ecosystem</vt:lpstr>
      <vt:lpstr>PowerPoint Presentation</vt:lpstr>
      <vt:lpstr>PowerPoint Presentation</vt:lpstr>
      <vt:lpstr>PowerPoint Presentation</vt:lpstr>
      <vt:lpstr>PowerPoint Presentation</vt:lpstr>
      <vt:lpstr>Essential tools and systems</vt:lpstr>
      <vt:lpstr>RevMan Web (RMW)</vt:lpstr>
      <vt:lpstr>Accessing RevMan Web (RMW)</vt:lpstr>
      <vt:lpstr>GRADEpro GDT</vt:lpstr>
      <vt:lpstr>Editorial Manager</vt:lpstr>
      <vt:lpstr>Other tools and systems</vt:lpstr>
      <vt:lpstr>Covidence and EPPI-Reviewer</vt:lpstr>
      <vt:lpstr>Other statistical packages</vt:lpstr>
      <vt:lpstr>Volunteer platforms</vt:lpstr>
      <vt:lpstr>Take home message</vt:lpstr>
    </vt:vector>
  </TitlesOfParts>
  <Manager/>
  <Company>Monash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two lines maximum</dc:title>
  <dc:subject/>
  <dc:creator>Kelly Allen</dc:creator>
  <cp:keywords/>
  <dc:description/>
  <cp:lastModifiedBy>Dario Sambunjak</cp:lastModifiedBy>
  <cp:revision>529</cp:revision>
  <cp:lastPrinted>2017-03-06T06:50:38Z</cp:lastPrinted>
  <dcterms:created xsi:type="dcterms:W3CDTF">2016-03-04T03:08:32Z</dcterms:created>
  <dcterms:modified xsi:type="dcterms:W3CDTF">2023-06-12T12:58:29Z</dcterms:modified>
  <cp:category/>
</cp:coreProperties>
</file>